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50" r:id="rId56"/>
    <p:sldId id="351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31" r:id="rId66"/>
    <p:sldId id="332" r:id="rId67"/>
    <p:sldId id="333" r:id="rId68"/>
    <p:sldId id="334" r:id="rId69"/>
    <p:sldId id="33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87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EDE02-06C2-4D8D-880F-55B3496E02E4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93C88-9E6A-4528-B7BF-D6F28A8E5D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1E9DA-A440-414B-BD83-F56AE76A071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AE591F-83D1-B441-93C0-17A8DEF6B573}" type="slidenum">
              <a:rPr lang="en-US"/>
              <a:pPr/>
              <a:t>60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KI080609a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6269C-C20A-1945-9AD6-0EC17D10E94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3347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metabolomics2009_xia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6269C-C20A-1945-9AD6-0EC17D10E94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632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73C8D-39A7-B34A-81F5-C5CC63257398}" type="slidenum">
              <a:rPr lang="en-US"/>
              <a:pPr/>
              <a:t>47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AE591F-83D1-B441-93C0-17A8DEF6B573}" type="slidenum">
              <a:rPr lang="en-US"/>
              <a:pPr/>
              <a:t>48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BB2874-B72A-7849-9B61-613739B5708F}" type="slidenum">
              <a:rPr lang="en-US"/>
              <a:pPr/>
              <a:t>49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303511-6BF8-444F-86FE-0B42754B7AC4}" type="slidenum">
              <a:rPr lang="en-US"/>
              <a:pPr/>
              <a:t>50</a:t>
            </a:fld>
            <a:endParaRPr lang="en-US"/>
          </a:p>
        </p:txBody>
      </p:sp>
      <p:sp>
        <p:nvSpPr>
          <p:cNvPr id="63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2BD5AD-7E73-2D45-A512-01967568BAC5}" type="slidenum">
              <a:rPr lang="en-US"/>
              <a:pPr/>
              <a:t>51</a:t>
            </a:fld>
            <a:endParaRPr lang="en-US"/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8245EB-C834-314D-AF3E-5827533F146F}" type="slidenum">
              <a:rPr lang="en-US"/>
              <a:pPr/>
              <a:t>52</a:t>
            </a:fld>
            <a:endParaRPr lang="en-US"/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67C3A-9829-E74B-A192-2BB37B5E4D06}" type="slidenum">
              <a:rPr lang="en-US"/>
              <a:pPr/>
              <a:t>58</a:t>
            </a:fld>
            <a:endParaRPr lang="en-US"/>
          </a:p>
        </p:txBody>
      </p:sp>
      <p:sp>
        <p:nvSpPr>
          <p:cNvPr id="64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258211-34D1-EE4C-A5A0-C975F5403577}" type="slidenum">
              <a:rPr lang="en-US"/>
              <a:pPr/>
              <a:t>59</a:t>
            </a:fld>
            <a:endParaRPr lang="en-US"/>
          </a:p>
        </p:txBody>
      </p:sp>
      <p:sp>
        <p:nvSpPr>
          <p:cNvPr id="65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940AE-E0D0-42D1-B948-AD6A1F84B64C}" type="datetimeFigureOut">
              <a:rPr lang="en-US" smtClean="0"/>
              <a:pPr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98490-C66F-4598-9969-754A44A164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905000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fr-FR" sz="3600" b="1" dirty="0" err="1" smtClean="0">
                <a:solidFill>
                  <a:srgbClr val="00B050"/>
                </a:solidFill>
              </a:rPr>
              <a:t>Principle</a:t>
            </a:r>
            <a:r>
              <a:rPr lang="fr-FR" sz="3600" b="1" dirty="0" smtClean="0">
                <a:solidFill>
                  <a:srgbClr val="00B050"/>
                </a:solidFill>
              </a:rPr>
              <a:t> Component </a:t>
            </a:r>
            <a:r>
              <a:rPr lang="fr-FR" sz="3600" b="1" dirty="0" err="1" smtClean="0">
                <a:solidFill>
                  <a:srgbClr val="00B050"/>
                </a:solidFill>
              </a:rPr>
              <a:t>Analysis</a:t>
            </a:r>
            <a:r>
              <a:rPr lang="fr-FR" sz="3600" b="1" dirty="0" smtClean="0">
                <a:solidFill>
                  <a:srgbClr val="00B050"/>
                </a:solidFill>
              </a:rPr>
              <a:t> (PCA)</a:t>
            </a:r>
          </a:p>
          <a:p>
            <a:pPr>
              <a:buFont typeface="Wingdings" pitchFamily="2" charset="2"/>
              <a:buChar char="q"/>
            </a:pPr>
            <a:r>
              <a:rPr lang="fr-FR" sz="3600" b="1" dirty="0" smtClean="0">
                <a:solidFill>
                  <a:srgbClr val="00B050"/>
                </a:solidFill>
              </a:rPr>
              <a:t>Simple </a:t>
            </a:r>
            <a:r>
              <a:rPr lang="fr-FR" sz="3600" b="1" dirty="0" err="1" smtClean="0">
                <a:solidFill>
                  <a:srgbClr val="00B050"/>
                </a:solidFill>
              </a:rPr>
              <a:t>regression</a:t>
            </a:r>
            <a:endParaRPr lang="fr-FR" sz="3600" b="1" dirty="0" smtClean="0">
              <a:solidFill>
                <a:srgbClr val="00B05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fr-FR" sz="3600" b="1" dirty="0" smtClean="0">
                <a:solidFill>
                  <a:srgbClr val="00B050"/>
                </a:solidFill>
              </a:rPr>
              <a:t>PLS </a:t>
            </a:r>
            <a:r>
              <a:rPr lang="fr-FR" sz="3600" b="1" dirty="0" err="1" smtClean="0">
                <a:solidFill>
                  <a:srgbClr val="00B050"/>
                </a:solidFill>
              </a:rPr>
              <a:t>regression</a:t>
            </a:r>
            <a:endParaRPr lang="fr-FR" sz="3600" b="1" dirty="0" smtClean="0">
              <a:solidFill>
                <a:srgbClr val="00B05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fr-FR" sz="3600" b="1" dirty="0" smtClean="0">
                <a:solidFill>
                  <a:srgbClr val="00B050"/>
                </a:solidFill>
              </a:rPr>
              <a:t>PLS-DA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19200"/>
            <a:ext cx="6711526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7591071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81000"/>
            <a:ext cx="7114953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823096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762000"/>
            <a:ext cx="708715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04800"/>
            <a:ext cx="875920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0"/>
            <a:ext cx="7985357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85725"/>
            <a:ext cx="756346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906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By avoiding mathematics, we state that the best choice for P is the eigenvectors of the variance-covariance matrix of X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3400"/>
            <a:ext cx="8458542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848600" cy="626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33800" y="914400"/>
            <a:ext cx="4876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5988" lvl="1" indent="-452438"/>
            <a:r>
              <a:rPr lang="en-US" sz="2800" b="1" dirty="0" smtClean="0"/>
              <a:t>Two major common effects of using PCA</a:t>
            </a:r>
          </a:p>
          <a:p>
            <a:pPr marL="915988" lvl="1" indent="-452438">
              <a:buFont typeface="Wingdings" pitchFamily="2" charset="2"/>
              <a:buChar char="Ø"/>
            </a:pPr>
            <a:endParaRPr lang="en-US" sz="2800" b="1" dirty="0" smtClean="0"/>
          </a:p>
          <a:p>
            <a:pPr marL="915988" lvl="1" indent="-452438">
              <a:buFont typeface="Wingdings" pitchFamily="2" charset="2"/>
              <a:buChar char="q"/>
            </a:pPr>
            <a:r>
              <a:rPr lang="en-US" sz="2800" b="1" dirty="0" smtClean="0">
                <a:solidFill>
                  <a:srgbClr val="00B050"/>
                </a:solidFill>
              </a:rPr>
              <a:t>Convert a group of correlated predictive variables to a group of independent variables</a:t>
            </a:r>
          </a:p>
          <a:p>
            <a:pPr marL="915988" lvl="1" indent="-452438">
              <a:buFont typeface="Wingdings" pitchFamily="2" charset="2"/>
              <a:buChar char="q"/>
            </a:pPr>
            <a:r>
              <a:rPr lang="en-US" sz="2800" b="1" dirty="0" smtClean="0">
                <a:solidFill>
                  <a:srgbClr val="00B0F0"/>
                </a:solidFill>
              </a:rPr>
              <a:t>Construct a “strong” predictive variable from several “weaker” predictive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1066800"/>
            <a:ext cx="1295400" cy="137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(n x p)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228600"/>
            <a:ext cx="19812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PCA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85800" y="3352800"/>
            <a:ext cx="1295400" cy="137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</a:p>
          <a:p>
            <a:pPr algn="ctr"/>
            <a:r>
              <a:rPr lang="en-US" dirty="0" smtClean="0"/>
              <a:t>(n x p)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1166150" y="2590800"/>
            <a:ext cx="304800" cy="685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4953000"/>
            <a:ext cx="43468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A = data matrix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PC = principal component matrix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n = # of observations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p = # of variables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43000"/>
            <a:ext cx="7750549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85800"/>
            <a:ext cx="789647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81" y="152400"/>
            <a:ext cx="906096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382000" cy="577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"/>
            <a:ext cx="764024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57200"/>
            <a:ext cx="7239000" cy="512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961" y="304800"/>
            <a:ext cx="703973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315200" y="5486400"/>
            <a:ext cx="1524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6859488" cy="494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85800"/>
            <a:ext cx="793737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534" y="457200"/>
            <a:ext cx="5365666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276738" y="1066800"/>
            <a:ext cx="1295400" cy="137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(n x p)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895738" y="228600"/>
            <a:ext cx="1981200" cy="381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PCA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276738" y="3352800"/>
            <a:ext cx="1295400" cy="137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</a:p>
          <a:p>
            <a:pPr algn="ctr"/>
            <a:r>
              <a:rPr lang="en-US" dirty="0" smtClean="0"/>
              <a:t>(n x p)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757088" y="2590800"/>
            <a:ext cx="304800" cy="685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5738" y="5486400"/>
            <a:ext cx="3248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data matrix</a:t>
            </a:r>
          </a:p>
          <a:p>
            <a:r>
              <a:rPr lang="en-US" dirty="0" smtClean="0"/>
              <a:t>PC = principal component matrix</a:t>
            </a:r>
          </a:p>
          <a:p>
            <a:r>
              <a:rPr lang="en-US" dirty="0" smtClean="0"/>
              <a:t>n = # of observations</a:t>
            </a:r>
          </a:p>
          <a:p>
            <a:r>
              <a:rPr lang="en-US" dirty="0" smtClean="0"/>
              <a:t>p = # of variables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1016435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28600" y="5181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Data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8382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number of following slides of this presentation have been collected from internet. The original slides were prepared by the following persons: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24088"/>
            <a:ext cx="73152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762000"/>
            <a:ext cx="65246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7109846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09600"/>
            <a:ext cx="8008241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533400"/>
            <a:ext cx="7467600" cy="53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600200"/>
            <a:ext cx="754380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2" indent="-190500">
              <a:lnSpc>
                <a:spcPct val="90000"/>
              </a:lnSpc>
              <a:buSzPct val="120000"/>
              <a:buFont typeface="Wingdings" pitchFamily="2" charset="2"/>
              <a:buChar char="§"/>
            </a:pPr>
            <a:r>
              <a:rPr lang="en-US" sz="2800" b="1" dirty="0">
                <a:solidFill>
                  <a:srgbClr val="00B050"/>
                </a:solidFill>
              </a:rPr>
              <a:t>In Principal Component Analysis, we look for a </a:t>
            </a:r>
            <a:r>
              <a:rPr lang="en-US" sz="2800" b="1" i="1" dirty="0">
                <a:solidFill>
                  <a:srgbClr val="00B050"/>
                </a:solidFill>
              </a:rPr>
              <a:t>few </a:t>
            </a:r>
            <a:r>
              <a:rPr lang="en-US" sz="2800" b="1" dirty="0">
                <a:solidFill>
                  <a:srgbClr val="00B050"/>
                </a:solidFill>
              </a:rPr>
              <a:t>linear combinations of the predictive variables which can be used to summarize the data without loosing too much </a:t>
            </a:r>
            <a:r>
              <a:rPr lang="en-US" sz="2800" b="1" i="1" dirty="0">
                <a:solidFill>
                  <a:srgbClr val="00B050"/>
                </a:solidFill>
              </a:rPr>
              <a:t>information</a:t>
            </a:r>
            <a:r>
              <a:rPr lang="en-US" sz="2800" b="1" dirty="0" smtClean="0">
                <a:solidFill>
                  <a:srgbClr val="00B050"/>
                </a:solidFill>
              </a:rPr>
              <a:t>.</a:t>
            </a:r>
          </a:p>
          <a:p>
            <a:pPr marL="361950" lvl="2" indent="-190500">
              <a:lnSpc>
                <a:spcPct val="90000"/>
              </a:lnSpc>
              <a:buSzPct val="120000"/>
              <a:buFont typeface="Wingdings" pitchFamily="2" charset="2"/>
              <a:buChar char="§"/>
            </a:pPr>
            <a:endParaRPr lang="en-US" sz="2800" b="1" dirty="0">
              <a:solidFill>
                <a:srgbClr val="00B050"/>
              </a:solidFill>
            </a:endParaRPr>
          </a:p>
          <a:p>
            <a:pPr marL="361950" lvl="2" indent="-190500">
              <a:lnSpc>
                <a:spcPct val="90000"/>
              </a:lnSpc>
              <a:buSzPct val="120000"/>
              <a:buFont typeface="Wingdings" pitchFamily="2" charset="2"/>
              <a:buChar char="§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Intuitively, Principal components analysis is a method of extracting information from a higher dimensional data by projecting it to a lower dimension.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685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Comments on PCA</a:t>
            </a:r>
            <a:endParaRPr lang="en-US" sz="32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732472"/>
            <a:ext cx="754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When data is of up to 3 dimensions, it can be completely visualized</a:t>
            </a:r>
          </a:p>
          <a:p>
            <a:endParaRPr lang="en-US" b="1" dirty="0" smtClean="0"/>
          </a:p>
          <a:p>
            <a:r>
              <a:rPr lang="en-US" b="1" dirty="0" smtClean="0"/>
              <a:t>PCA is more useful for visualizing and analyzing 4 or more dimensional data</a:t>
            </a:r>
          </a:p>
          <a:p>
            <a:endParaRPr lang="en-US" b="1" dirty="0" smtClean="0"/>
          </a:p>
          <a:p>
            <a:r>
              <a:rPr lang="en-US" b="1" dirty="0" smtClean="0"/>
              <a:t>Let us discuss the steps of PCA using an example of such data as follows: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3340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The steps may appear slightly different from the steps discussed in the previous example but inherently they are the same.</a:t>
            </a:r>
            <a:endParaRPr 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2286000"/>
          <a:ext cx="5105399" cy="290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644"/>
                <a:gridCol w="669560"/>
                <a:gridCol w="753256"/>
                <a:gridCol w="669560"/>
                <a:gridCol w="796980"/>
                <a:gridCol w="566057"/>
                <a:gridCol w="729342"/>
              </a:tblGrid>
              <a:tr h="2600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Math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Chem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Phy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Bio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Eco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Soc</a:t>
                      </a:r>
                      <a:endParaRPr lang="en-US" sz="1400" dirty="0"/>
                    </a:p>
                  </a:txBody>
                  <a:tcPr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</a:tr>
              <a:tr h="2600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240268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PCA cont.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57200"/>
            <a:ext cx="1066800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Data Matrix</a:t>
            </a:r>
          </a:p>
          <a:p>
            <a:pPr algn="ctr"/>
            <a:r>
              <a:rPr lang="en-US" sz="1600" b="1" dirty="0" smtClean="0"/>
              <a:t>n ×m</a:t>
            </a:r>
          </a:p>
          <a:p>
            <a:pPr algn="ctr"/>
            <a:endParaRPr lang="en-US" sz="1600" b="1" dirty="0" smtClean="0"/>
          </a:p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105561"/>
            <a:ext cx="10668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Zero-mean Data Matrix</a:t>
            </a:r>
          </a:p>
          <a:p>
            <a:pPr algn="ctr"/>
            <a:r>
              <a:rPr lang="en-US" sz="1600" b="1" dirty="0" smtClean="0"/>
              <a:t>n ×m</a:t>
            </a:r>
          </a:p>
          <a:p>
            <a:pPr algn="ctr"/>
            <a:endParaRPr lang="en-US" sz="16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14400" y="3733800"/>
            <a:ext cx="10668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Variance </a:t>
            </a:r>
            <a:r>
              <a:rPr lang="en-US" sz="1600" b="1" dirty="0" err="1" smtClean="0"/>
              <a:t>covarience</a:t>
            </a:r>
            <a:r>
              <a:rPr lang="en-US" sz="1600" b="1" dirty="0" smtClean="0"/>
              <a:t> Matrix</a:t>
            </a:r>
          </a:p>
          <a:p>
            <a:pPr algn="ctr"/>
            <a:r>
              <a:rPr lang="en-US" sz="1600" b="1" dirty="0" err="1" smtClean="0"/>
              <a:t>m×m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3733800"/>
            <a:ext cx="1066800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Eigen Vector Matrix</a:t>
            </a:r>
          </a:p>
          <a:p>
            <a:pPr algn="ctr"/>
            <a:r>
              <a:rPr lang="en-US" sz="1600" b="1" dirty="0" err="1" smtClean="0"/>
              <a:t>m×m</a:t>
            </a:r>
            <a:endParaRPr lang="en-US" sz="1600" dirty="0" smtClean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3733800"/>
            <a:ext cx="10668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Eigen Vector Matrix</a:t>
            </a:r>
          </a:p>
          <a:p>
            <a:pPr algn="ctr"/>
            <a:r>
              <a:rPr lang="en-US" sz="1600" b="1" dirty="0" err="1" smtClean="0"/>
              <a:t>m×m</a:t>
            </a: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24400" y="3733800"/>
            <a:ext cx="10668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Zero-mean Data Matrix</a:t>
            </a:r>
          </a:p>
          <a:p>
            <a:pPr algn="ctr"/>
            <a:r>
              <a:rPr lang="en-US" sz="1600" b="1" dirty="0" err="1" smtClean="0"/>
              <a:t>n×m</a:t>
            </a:r>
            <a:endParaRPr lang="en-US" sz="1600" b="1" dirty="0" smtClean="0"/>
          </a:p>
          <a:p>
            <a:pPr algn="ctr"/>
            <a:endParaRPr lang="en-US" sz="1600" b="1" dirty="0" smtClean="0"/>
          </a:p>
        </p:txBody>
      </p:sp>
      <p:cxnSp>
        <p:nvCxnSpPr>
          <p:cNvPr id="11" name="Straight Arrow Connector 10"/>
          <p:cNvCxnSpPr>
            <a:stCxn id="2" idx="2"/>
            <a:endCxn id="3" idx="0"/>
          </p:cNvCxnSpPr>
          <p:nvPr/>
        </p:nvCxnSpPr>
        <p:spPr>
          <a:xfrm>
            <a:off x="1371600" y="1811417"/>
            <a:ext cx="0" cy="294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2"/>
          </p:cNvCxnSpPr>
          <p:nvPr/>
        </p:nvCxnSpPr>
        <p:spPr>
          <a:xfrm>
            <a:off x="1371600" y="34290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1981200" y="4272409"/>
            <a:ext cx="914400" cy="15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</p:cNvCxnSpPr>
          <p:nvPr/>
        </p:nvCxnSpPr>
        <p:spPr>
          <a:xfrm>
            <a:off x="3962400" y="4287798"/>
            <a:ext cx="762000" cy="13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91200" y="3962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×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0000" y="3429000"/>
            <a:ext cx="1066800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Resultant Matrix</a:t>
            </a:r>
          </a:p>
          <a:p>
            <a:pPr algn="ctr"/>
            <a:r>
              <a:rPr lang="en-US" sz="1600" b="1" dirty="0" smtClean="0"/>
              <a:t>n ×m</a:t>
            </a:r>
          </a:p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33600" y="2362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Make each column zero mean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52600" y="55626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Data example in next slide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162800" y="4114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95600" y="1018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Simple diagram showing steps in PCA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57400" y="457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m is the number of variables and n is the number of observations/entities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57200"/>
            <a:ext cx="593725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550" y="3429000"/>
            <a:ext cx="5937250" cy="153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629400" y="25146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Variance-</a:t>
            </a:r>
            <a:r>
              <a:rPr lang="en-US" dirty="0" err="1" smtClean="0"/>
              <a:t>covarience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37338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Eigenvector Matrix – each column is a vector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876800"/>
            <a:ext cx="5937250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62800" y="541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Resultant data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4550" y="2362200"/>
            <a:ext cx="593725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276600" y="1371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Zero-mean 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95600" y="1018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Steps in PCA using real data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3219271"/>
            <a:ext cx="1143000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Transpose of Eigen Vector Matrix</a:t>
            </a:r>
          </a:p>
          <a:p>
            <a:pPr algn="ctr"/>
            <a:r>
              <a:rPr lang="en-US" sz="1600" b="1" dirty="0" err="1" smtClean="0"/>
              <a:t>m×m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0" y="3200400"/>
            <a:ext cx="10668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Zero-mean Data Matrix</a:t>
            </a:r>
          </a:p>
          <a:p>
            <a:pPr algn="ctr"/>
            <a:r>
              <a:rPr lang="en-US" sz="1600" b="1" dirty="0" err="1" smtClean="0"/>
              <a:t>n×m</a:t>
            </a:r>
            <a:endParaRPr lang="en-US" sz="1600" b="1" dirty="0" smtClean="0"/>
          </a:p>
          <a:p>
            <a:pPr algn="ctr"/>
            <a:endParaRPr lang="en-US" sz="16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3219271"/>
            <a:ext cx="1066800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Resultant Matrix</a:t>
            </a:r>
          </a:p>
          <a:p>
            <a:pPr algn="ctr"/>
            <a:r>
              <a:rPr lang="en-US" sz="1600" b="1" dirty="0" err="1" smtClean="0"/>
              <a:t>n×m</a:t>
            </a:r>
            <a:endParaRPr lang="en-US" sz="1600" b="1" dirty="0" smtClean="0"/>
          </a:p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344787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×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24200" y="3657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48194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If first few columns of resultant matrix is considered filling the rest columns by zero then also we can retrieve original data matrix  </a:t>
            </a:r>
            <a:r>
              <a:rPr lang="en-US" sz="2400" b="1" dirty="0" err="1" smtClean="0">
                <a:solidFill>
                  <a:srgbClr val="00B050"/>
                </a:solidFill>
              </a:rPr>
              <a:t>nxm</a:t>
            </a:r>
            <a:r>
              <a:rPr lang="en-US" sz="2400" b="1" dirty="0" smtClean="0">
                <a:solidFill>
                  <a:srgbClr val="00B050"/>
                </a:solidFill>
              </a:rPr>
              <a:t>  containing somewhat reduced information. 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1066800"/>
            <a:ext cx="10668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Eigen Vector Matrix</a:t>
            </a:r>
          </a:p>
          <a:p>
            <a:pPr algn="ctr"/>
            <a:r>
              <a:rPr lang="en-US" sz="1600" b="1" dirty="0" err="1" smtClean="0"/>
              <a:t>m×m</a:t>
            </a:r>
            <a:endParaRPr lang="en-US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7200" y="1066800"/>
            <a:ext cx="10668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Zero-mean Data Matrix</a:t>
            </a:r>
          </a:p>
          <a:p>
            <a:pPr algn="ctr"/>
            <a:r>
              <a:rPr lang="en-US" sz="1600" b="1" dirty="0" err="1" smtClean="0"/>
              <a:t>n×m</a:t>
            </a:r>
            <a:endParaRPr lang="en-US" sz="1600" b="1" dirty="0" smtClean="0"/>
          </a:p>
          <a:p>
            <a:pPr algn="ctr"/>
            <a:endParaRPr lang="en-US" sz="1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524000" y="1295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×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52800" y="1084183"/>
            <a:ext cx="1066800" cy="13542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Resultant Matrix</a:t>
            </a:r>
          </a:p>
          <a:p>
            <a:pPr algn="ctr"/>
            <a:r>
              <a:rPr lang="en-US" sz="1600" b="1" dirty="0" smtClean="0"/>
              <a:t>n ×m</a:t>
            </a:r>
          </a:p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95600" y="144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5600" y="1018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Retrieving original data in PCA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933813"/>
            <a:ext cx="5937250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5800" y="4915013"/>
          <a:ext cx="6096000" cy="1866787"/>
        </p:xfrm>
        <a:graphic>
          <a:graphicData uri="http://schemas.openxmlformats.org/drawingml/2006/table">
            <a:tbl>
              <a:tblPr/>
              <a:tblGrid>
                <a:gridCol w="6096000"/>
              </a:tblGrid>
              <a:tr h="1866787">
                <a:tc>
                  <a:txBody>
                    <a:bodyPr/>
                    <a:lstStyle/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      [,1]        [,2]        [,3]       [,4]       [,5]       [,6]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A -0.6476044  0.87989769  0.19585228  1.2034647 -0.3381046 -0.2476428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B  0.4071311 -0.11264785  0.12322520 -0.7607375  0.6760256 -0.2670582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C  1.4627792 -0.10506912  1.04938728  0.2756571 -1.3096087 -0.2867973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D -0.4626831 -0.09491780 -0.04951475  0.3244058  1.7096335  0.6867632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E -0.5446152 -1.10607617 -0.94080126 -0.7291790  0.6884824  0.7158256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F -0.3867408 -0.08457518 -0.15028059  0.3740731  0.7292383  0.6598255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G -1.4712402 -1.09608319 -1.03816065  0.3188093 -0.2925755 -0.3102015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H  1.5107622  0.90146570  0.98571998 -0.6929614 -1.2972217 -1.3038175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I  0.6125426  0.91532722  0.85067031  0.3736044 -1.2709467 -1.3399203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latinLnBrk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latin typeface="Lucida Console"/>
                          <a:ea typeface="Times New Roman"/>
                          <a:cs typeface="Courier New"/>
                        </a:rPr>
                        <a:t>J -0.4803314 -0.09732132 -1.02609779 -0.6871364  0.7050775  1.6930233</a:t>
                      </a:r>
                      <a:endParaRPr lang="en-US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134" marR="0" marT="0" marB="3617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52613"/>
            <a:ext cx="5937250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33400" y="57161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323861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Retrieved using all 6 columns of resultant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544841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Retrieved using first 5 columns of resultant data</a:t>
            </a:r>
            <a:endParaRPr 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6750" y="947737"/>
            <a:ext cx="5937250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962400" y="57161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Resultant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762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Retrieving original data in PCA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73533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3810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Plot by PCA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00200"/>
            <a:ext cx="4343400" cy="394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" y="2199990"/>
          <a:ext cx="4953000" cy="2838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62"/>
                <a:gridCol w="649573"/>
                <a:gridCol w="730771"/>
                <a:gridCol w="649573"/>
                <a:gridCol w="773190"/>
                <a:gridCol w="549160"/>
                <a:gridCol w="707571"/>
              </a:tblGrid>
              <a:tr h="2968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Math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Chem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Phy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Bio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Eco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Soc</a:t>
                      </a:r>
                      <a:endParaRPr lang="en-US" sz="1400" dirty="0"/>
                    </a:p>
                  </a:txBody>
                  <a:tcPr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</a:tr>
              <a:tr h="2531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219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Each data point is a vector in a multidimensional space and hence has a direction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The eigenvector corresponding to the largest </a:t>
            </a:r>
            <a:r>
              <a:rPr lang="en-US" sz="2400" b="1" dirty="0" err="1" smtClean="0">
                <a:solidFill>
                  <a:srgbClr val="00B050"/>
                </a:solidFill>
              </a:rPr>
              <a:t>eigenvalue</a:t>
            </a:r>
            <a:r>
              <a:rPr lang="en-US" sz="2400" b="1" dirty="0" smtClean="0">
                <a:solidFill>
                  <a:srgbClr val="00B050"/>
                </a:solidFill>
              </a:rPr>
              <a:t> is also a vector and has a direction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When we take a dot product of a unit vector with another vector, it gives the projection of the  vector in the direction of the unit vector (consider B as a unit vector) </a:t>
            </a:r>
          </a:p>
          <a:p>
            <a:pPr>
              <a:buFont typeface="Arial" pitchFamily="34" charset="0"/>
              <a:buChar char="•"/>
            </a:pPr>
            <a:endParaRPr lang="en-US" sz="2400" b="1" dirty="0" smtClean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24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When we take the dot product of a data entity with the eigenvector corresponding to the largest </a:t>
            </a:r>
            <a:r>
              <a:rPr lang="en-US" sz="2400" b="1" dirty="0" err="1" smtClean="0">
                <a:solidFill>
                  <a:srgbClr val="00B050"/>
                </a:solidFill>
              </a:rPr>
              <a:t>eigenvalue</a:t>
            </a:r>
            <a:r>
              <a:rPr lang="en-US" sz="2400" b="1" dirty="0" smtClean="0">
                <a:solidFill>
                  <a:srgbClr val="00B050"/>
                </a:solidFill>
              </a:rPr>
              <a:t>, it gives the projection of the data along the direction of the eigenvector.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9458" name="AutoShape 2" descr="Image result for dot product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0" name="AutoShape 4" descr="Image result for dot product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2" name="AutoShape 6" descr="Image result for dot product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4" name="AutoShape 8" descr="Image result for dot product form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66" name="Picture 10" descr="\mathbf A \cdot \mathbf B = \left\| \mathbf A \right\| \, \left\| \mathbf B \right\| \cos \theta ,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962400"/>
            <a:ext cx="3032760" cy="304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3400" y="1524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Comments related to PCA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81000"/>
            <a:ext cx="7086600" cy="605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Simple understanding of PCA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81000" y="838200"/>
          <a:ext cx="1885950" cy="2217420"/>
        </p:xfrm>
        <a:graphic>
          <a:graphicData uri="http://schemas.openxmlformats.org/drawingml/2006/table">
            <a:tbl>
              <a:tblPr/>
              <a:tblGrid>
                <a:gridCol w="942975"/>
                <a:gridCol w="942975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/>
                        <a:t>X</a:t>
                      </a:r>
                    </a:p>
                  </a:txBody>
                  <a:tcPr marL="47625" marR="47625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/>
                        <a:t>Y</a:t>
                      </a:r>
                    </a:p>
                  </a:txBody>
                  <a:tcPr marL="47625" marR="47625" marT="47625" marB="4762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1.00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1.00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2.00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2.00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3.00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1.30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4.00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3.75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latin typeface="Courier"/>
                        </a:rPr>
                        <a:t>5.00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</a:rPr>
                        <a:t>2.25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3" name="Picture 3" descr="http://onlinestatbook.com/2/regression/graphics/points_onl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838200"/>
            <a:ext cx="2502218" cy="2819400"/>
          </a:xfrm>
          <a:prstGeom prst="rect">
            <a:avLst/>
          </a:prstGeom>
          <a:noFill/>
        </p:spPr>
      </p:pic>
      <p:pic>
        <p:nvPicPr>
          <p:cNvPr id="15365" name="Picture 5" descr="http://onlinestatbook.com/2/regression/graphics/reg_erro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838200"/>
            <a:ext cx="2895600" cy="31052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29200" y="4038600"/>
            <a:ext cx="388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/>
              <a:t>black line </a:t>
            </a:r>
            <a:r>
              <a:rPr lang="en-US" sz="2400" b="1" dirty="0" smtClean="0"/>
              <a:t>is a tentative prediction line, </a:t>
            </a:r>
            <a:r>
              <a:rPr lang="en-US" sz="2400" b="1" dirty="0"/>
              <a:t>the points are the actual data, and the vertical lines between the points and the black line represent errors of prediction.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0" y="36576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 scatter plot of the example data.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352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 data.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152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Simple Regression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105400" y="228600"/>
          <a:ext cx="3352800" cy="3178342"/>
        </p:xfrm>
        <a:graphic>
          <a:graphicData uri="http://schemas.openxmlformats.org/drawingml/2006/table">
            <a:tbl>
              <a:tblPr/>
              <a:tblGrid>
                <a:gridCol w="670560"/>
                <a:gridCol w="670560"/>
                <a:gridCol w="670560"/>
                <a:gridCol w="670560"/>
                <a:gridCol w="670560"/>
              </a:tblGrid>
              <a:tr h="3244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dirty="0"/>
                        <a:t>X</a:t>
                      </a:r>
                    </a:p>
                  </a:txBody>
                  <a:tcPr marL="43869" marR="43869" marT="43869" marB="4386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/>
                        <a:t>Y</a:t>
                      </a:r>
                    </a:p>
                  </a:txBody>
                  <a:tcPr marL="43869" marR="43869" marT="43869" marB="4386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/>
                        <a:t>Y'</a:t>
                      </a:r>
                    </a:p>
                  </a:txBody>
                  <a:tcPr marL="43869" marR="43869" marT="43869" marB="4386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dirty="0"/>
                        <a:t>Y-Y'</a:t>
                      </a:r>
                    </a:p>
                  </a:txBody>
                  <a:tcPr marL="43869" marR="43869" marT="43869" marB="4386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dirty="0"/>
                        <a:t>(Y-Y')</a:t>
                      </a:r>
                      <a:r>
                        <a:rPr lang="en-US" sz="1700" baseline="30000" dirty="0"/>
                        <a:t>2</a:t>
                      </a:r>
                      <a:endParaRPr lang="en-US" sz="1700" dirty="0"/>
                    </a:p>
                  </a:txBody>
                  <a:tcPr marL="43869" marR="43869" marT="43869" marB="4386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BD7"/>
                    </a:solidFill>
                  </a:tcPr>
                </a:tc>
              </a:tr>
              <a:tr h="643164"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1.210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-0.210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0.044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016"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2.00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2.00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1.635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0.365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0.133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3164"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3.00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1.30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2.060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-0.760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ourier"/>
                        </a:rPr>
                        <a:t>0.578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016"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4.00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3.75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2.485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1.265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1.600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3164"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5.00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2.25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2.910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Courier"/>
                        </a:rPr>
                        <a:t>-0.660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Courier"/>
                        </a:rPr>
                        <a:t>0.436</a:t>
                      </a:r>
                    </a:p>
                  </a:txBody>
                  <a:tcPr marL="43869" marR="43869" marT="43869" marB="4386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" name="Picture 5" descr="http://onlinestatbook.com/2/regression/graphics/reg_error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838200"/>
            <a:ext cx="2895600" cy="31052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0" y="403860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black line </a:t>
            </a:r>
            <a:r>
              <a:rPr lang="en-US" b="1" dirty="0" smtClean="0"/>
              <a:t>is a tentative prediction line, </a:t>
            </a:r>
            <a:r>
              <a:rPr lang="en-US" b="1" dirty="0"/>
              <a:t>the points are the actual data, and the vertical lines between the points and the black line represent errors of prediction.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0600" y="3657600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Linear regression finds a prediction line that minimizes the  sum of square of the errors[(Y-Y')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]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5486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In this case the least square prediction line is as follows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Y</a:t>
            </a:r>
            <a:r>
              <a:rPr lang="en-US" b="1" dirty="0">
                <a:solidFill>
                  <a:srgbClr val="0070C0"/>
                </a:solidFill>
              </a:rPr>
              <a:t>' = 0.425X + 0.785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52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Simple Regression</a:t>
            </a:r>
            <a:endParaRPr lang="en-US" sz="2400" b="1" dirty="0">
              <a:solidFill>
                <a:srgbClr val="00B050"/>
              </a:solidFill>
            </a:endParaRPr>
          </a:p>
        </p:txBody>
      </p:sp>
      <p:pic>
        <p:nvPicPr>
          <p:cNvPr id="64514" name="Picture 2" descr="regression equ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4648200"/>
            <a:ext cx="2667000" cy="21442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gression plane for the model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609600"/>
            <a:ext cx="4162425" cy="393382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4800" y="685800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In case of 3D, it is a prediction plane</a:t>
            </a:r>
          </a:p>
          <a:p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In higher dimensions it is called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hyperplane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---we cannot visualize.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47244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example of regression plane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52400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Simple Regression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Generalization of the Regression model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838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multiple linear regression model for a single response with k predictor variables:</a:t>
            </a:r>
            <a:endParaRPr lang="en-US" dirty="0"/>
          </a:p>
        </p:txBody>
      </p:sp>
      <p:pic>
        <p:nvPicPr>
          <p:cNvPr id="19458" name="Picture 2" descr="C:\Amin\DataMining\Regression\Multiple Linear Regression Analysis - ReliaWiki_files\047b6637704da980c76306ebf940078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095625" cy="2095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8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n independent observation on Y the complete model is as follows:</a:t>
            </a:r>
            <a:endParaRPr lang="en-US" dirty="0"/>
          </a:p>
        </p:txBody>
      </p:sp>
      <p:pic>
        <p:nvPicPr>
          <p:cNvPr id="6" name="Picture 2" descr="C:\Amin\DataMining\Regression\Multiple Linear Regression Analysis - ReliaWiki_files\45d8f3fe807a3d14cb93c748287e35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09800"/>
            <a:ext cx="3400425" cy="157162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3886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n independent observations on Y the complete model is as follows:</a:t>
            </a:r>
            <a:endParaRPr lang="en-US" dirty="0"/>
          </a:p>
        </p:txBody>
      </p:sp>
      <p:pic>
        <p:nvPicPr>
          <p:cNvPr id="19460" name="Picture 4" descr="C:\Amin\DataMining\Regression\Multiple Linear Regression Analysis - ReliaWiki_files\9bf89d25ce96ee8295f5ac5dec072eb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267200"/>
            <a:ext cx="1000125" cy="209550"/>
          </a:xfrm>
          <a:prstGeom prst="rect">
            <a:avLst/>
          </a:prstGeom>
          <a:noFill/>
        </p:spPr>
      </p:pic>
      <p:grpSp>
        <p:nvGrpSpPr>
          <p:cNvPr id="4" name="Group 8"/>
          <p:cNvGrpSpPr/>
          <p:nvPr/>
        </p:nvGrpSpPr>
        <p:grpSpPr>
          <a:xfrm>
            <a:off x="457200" y="5334000"/>
            <a:ext cx="3581400" cy="1428750"/>
            <a:chOff x="1143000" y="914400"/>
            <a:chExt cx="3581400" cy="142875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43000" y="914400"/>
              <a:ext cx="35814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489341" y="1219200"/>
              <a:ext cx="1524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/>
                <a:t>k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89341" y="2125851"/>
              <a:ext cx="1524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/>
                <a:t>k</a:t>
              </a:r>
              <a:endParaRPr 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73843" y="982851"/>
              <a:ext cx="15240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/>
                <a:t>k</a:t>
              </a:r>
              <a:endParaRPr lang="en-US" sz="11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4876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" y="4495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y: n×1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9200" y="4495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X: n×(k+1)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62200" y="4495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  <a:r>
              <a:rPr lang="en-US" dirty="0" smtClean="0"/>
              <a:t>: (k+1) ×1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81400" y="4495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ε</a:t>
            </a:r>
            <a:r>
              <a:rPr lang="en-US" dirty="0" smtClean="0"/>
              <a:t>:</a:t>
            </a:r>
            <a:r>
              <a:rPr lang="el-GR" dirty="0" smtClean="0"/>
              <a:t> </a:t>
            </a:r>
            <a:r>
              <a:rPr lang="en-US" dirty="0" smtClean="0"/>
              <a:t>n×1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81000" y="1208862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X1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81000" y="1742262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X2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381000" y="2275662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X3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381000" y="2809062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X4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1752600" y="1894662"/>
            <a:ext cx="762000" cy="6858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/>
              <a:t>Linear</a:t>
            </a:r>
          </a:p>
          <a:p>
            <a:pPr algn="ctr"/>
            <a:r>
              <a:rPr lang="en-US" sz="1000"/>
              <a:t>Composite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3429000" y="2047062"/>
            <a:ext cx="6096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Outcome</a:t>
            </a:r>
          </a:p>
        </p:txBody>
      </p:sp>
      <p:cxnSp>
        <p:nvCxnSpPr>
          <p:cNvPr id="9227" name="AutoShape 11"/>
          <p:cNvCxnSpPr>
            <a:cxnSpLocks noChangeShapeType="1"/>
            <a:stCxn id="9220" idx="3"/>
            <a:endCxn id="9224" idx="1"/>
          </p:cNvCxnSpPr>
          <p:nvPr/>
        </p:nvCxnSpPr>
        <p:spPr bwMode="auto">
          <a:xfrm>
            <a:off x="990600" y="1437462"/>
            <a:ext cx="873125" cy="557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28" name="AutoShape 12"/>
          <p:cNvCxnSpPr>
            <a:cxnSpLocks noChangeShapeType="1"/>
            <a:stCxn id="9221" idx="3"/>
            <a:endCxn id="9224" idx="2"/>
          </p:cNvCxnSpPr>
          <p:nvPr/>
        </p:nvCxnSpPr>
        <p:spPr bwMode="auto">
          <a:xfrm>
            <a:off x="990600" y="1970862"/>
            <a:ext cx="762000" cy="26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29" name="AutoShape 13"/>
          <p:cNvCxnSpPr>
            <a:cxnSpLocks noChangeShapeType="1"/>
            <a:stCxn id="9222" idx="3"/>
            <a:endCxn id="9224" idx="2"/>
          </p:cNvCxnSpPr>
          <p:nvPr/>
        </p:nvCxnSpPr>
        <p:spPr bwMode="auto">
          <a:xfrm flipV="1">
            <a:off x="990600" y="2237562"/>
            <a:ext cx="762000" cy="266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30" name="AutoShape 14"/>
          <p:cNvCxnSpPr>
            <a:cxnSpLocks noChangeShapeType="1"/>
            <a:stCxn id="9223" idx="3"/>
            <a:endCxn id="9224" idx="3"/>
          </p:cNvCxnSpPr>
          <p:nvPr/>
        </p:nvCxnSpPr>
        <p:spPr bwMode="auto">
          <a:xfrm flipV="1">
            <a:off x="990600" y="2480450"/>
            <a:ext cx="873125" cy="557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31" name="AutoShape 15"/>
          <p:cNvCxnSpPr>
            <a:cxnSpLocks noChangeShapeType="1"/>
            <a:stCxn id="9224" idx="6"/>
            <a:endCxn id="9226" idx="1"/>
          </p:cNvCxnSpPr>
          <p:nvPr/>
        </p:nvCxnSpPr>
        <p:spPr bwMode="auto">
          <a:xfrm>
            <a:off x="2514600" y="2237562"/>
            <a:ext cx="9144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381000" y="4572000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X1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381000" y="5105400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X2</a:t>
            </a: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381000" y="5638800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X3</a:t>
            </a: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381000" y="6172200"/>
            <a:ext cx="6096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X4</a:t>
            </a:r>
          </a:p>
        </p:txBody>
      </p:sp>
      <p:sp>
        <p:nvSpPr>
          <p:cNvPr id="9236" name="Oval 20"/>
          <p:cNvSpPr>
            <a:spLocks noChangeAspect="1" noChangeArrowheads="1"/>
          </p:cNvSpPr>
          <p:nvPr/>
        </p:nvSpPr>
        <p:spPr bwMode="auto">
          <a:xfrm>
            <a:off x="1600200" y="4495800"/>
            <a:ext cx="576263" cy="519113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/>
              <a:t>LinComp</a:t>
            </a: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4495800" y="5486400"/>
            <a:ext cx="6096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/>
              <a:t>Outcome</a:t>
            </a:r>
          </a:p>
        </p:txBody>
      </p:sp>
      <p:cxnSp>
        <p:nvCxnSpPr>
          <p:cNvPr id="9238" name="AutoShape 22"/>
          <p:cNvCxnSpPr>
            <a:cxnSpLocks noChangeShapeType="1"/>
          </p:cNvCxnSpPr>
          <p:nvPr/>
        </p:nvCxnSpPr>
        <p:spPr bwMode="auto">
          <a:xfrm flipV="1">
            <a:off x="990600" y="4756150"/>
            <a:ext cx="609600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39" name="AutoShape 23"/>
          <p:cNvCxnSpPr>
            <a:cxnSpLocks noChangeShapeType="1"/>
            <a:stCxn id="9233" idx="3"/>
            <a:endCxn id="9236" idx="2"/>
          </p:cNvCxnSpPr>
          <p:nvPr/>
        </p:nvCxnSpPr>
        <p:spPr bwMode="auto">
          <a:xfrm flipV="1">
            <a:off x="990600" y="4756150"/>
            <a:ext cx="6096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40" name="AutoShape 24"/>
          <p:cNvCxnSpPr>
            <a:cxnSpLocks noChangeShapeType="1"/>
            <a:stCxn id="9234" idx="3"/>
            <a:endCxn id="9236" idx="2"/>
          </p:cNvCxnSpPr>
          <p:nvPr/>
        </p:nvCxnSpPr>
        <p:spPr bwMode="auto">
          <a:xfrm flipV="1">
            <a:off x="990600" y="4756150"/>
            <a:ext cx="609600" cy="1111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41" name="AutoShape 25"/>
          <p:cNvCxnSpPr>
            <a:cxnSpLocks noChangeShapeType="1"/>
            <a:stCxn id="9235" idx="3"/>
            <a:endCxn id="9236" idx="2"/>
          </p:cNvCxnSpPr>
          <p:nvPr/>
        </p:nvCxnSpPr>
        <p:spPr bwMode="auto">
          <a:xfrm flipV="1">
            <a:off x="990600" y="4756150"/>
            <a:ext cx="609600" cy="1644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49" name="Oval 33"/>
          <p:cNvSpPr>
            <a:spLocks noChangeAspect="1" noChangeArrowheads="1"/>
          </p:cNvSpPr>
          <p:nvPr/>
        </p:nvSpPr>
        <p:spPr bwMode="auto">
          <a:xfrm>
            <a:off x="1600200" y="5029200"/>
            <a:ext cx="576263" cy="519113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/>
              <a:t>LinComp</a:t>
            </a:r>
          </a:p>
        </p:txBody>
      </p:sp>
      <p:cxnSp>
        <p:nvCxnSpPr>
          <p:cNvPr id="9250" name="AutoShape 34"/>
          <p:cNvCxnSpPr>
            <a:cxnSpLocks noChangeShapeType="1"/>
            <a:stCxn id="9232" idx="3"/>
            <a:endCxn id="9249" idx="2"/>
          </p:cNvCxnSpPr>
          <p:nvPr/>
        </p:nvCxnSpPr>
        <p:spPr bwMode="auto">
          <a:xfrm>
            <a:off x="990600" y="4800600"/>
            <a:ext cx="609600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51" name="AutoShape 35"/>
          <p:cNvCxnSpPr>
            <a:cxnSpLocks noChangeShapeType="1"/>
            <a:stCxn id="9233" idx="3"/>
            <a:endCxn id="9249" idx="2"/>
          </p:cNvCxnSpPr>
          <p:nvPr/>
        </p:nvCxnSpPr>
        <p:spPr bwMode="auto">
          <a:xfrm flipV="1">
            <a:off x="990600" y="5289550"/>
            <a:ext cx="609600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52" name="AutoShape 36"/>
          <p:cNvCxnSpPr>
            <a:cxnSpLocks noChangeShapeType="1"/>
            <a:stCxn id="9234" idx="3"/>
            <a:endCxn id="9249" idx="2"/>
          </p:cNvCxnSpPr>
          <p:nvPr/>
        </p:nvCxnSpPr>
        <p:spPr bwMode="auto">
          <a:xfrm flipV="1">
            <a:off x="990600" y="5289550"/>
            <a:ext cx="6096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53" name="AutoShape 37"/>
          <p:cNvCxnSpPr>
            <a:cxnSpLocks noChangeShapeType="1"/>
            <a:stCxn id="9235" idx="3"/>
            <a:endCxn id="9249" idx="2"/>
          </p:cNvCxnSpPr>
          <p:nvPr/>
        </p:nvCxnSpPr>
        <p:spPr bwMode="auto">
          <a:xfrm flipV="1">
            <a:off x="990600" y="5289550"/>
            <a:ext cx="609600" cy="1111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56" name="Oval 40"/>
          <p:cNvSpPr>
            <a:spLocks noChangeAspect="1" noChangeArrowheads="1"/>
          </p:cNvSpPr>
          <p:nvPr/>
        </p:nvSpPr>
        <p:spPr bwMode="auto">
          <a:xfrm>
            <a:off x="1600200" y="5562600"/>
            <a:ext cx="576263" cy="519113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/>
              <a:t>LinComp</a:t>
            </a:r>
          </a:p>
        </p:txBody>
      </p:sp>
      <p:cxnSp>
        <p:nvCxnSpPr>
          <p:cNvPr id="9257" name="AutoShape 41"/>
          <p:cNvCxnSpPr>
            <a:cxnSpLocks noChangeShapeType="1"/>
            <a:stCxn id="9232" idx="3"/>
            <a:endCxn id="9256" idx="2"/>
          </p:cNvCxnSpPr>
          <p:nvPr/>
        </p:nvCxnSpPr>
        <p:spPr bwMode="auto">
          <a:xfrm>
            <a:off x="990600" y="4800600"/>
            <a:ext cx="609600" cy="1022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58" name="AutoShape 42"/>
          <p:cNvCxnSpPr>
            <a:cxnSpLocks noChangeShapeType="1"/>
            <a:stCxn id="9233" idx="3"/>
            <a:endCxn id="9256" idx="2"/>
          </p:cNvCxnSpPr>
          <p:nvPr/>
        </p:nvCxnSpPr>
        <p:spPr bwMode="auto">
          <a:xfrm>
            <a:off x="990600" y="5334000"/>
            <a:ext cx="609600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59" name="AutoShape 43"/>
          <p:cNvCxnSpPr>
            <a:cxnSpLocks noChangeShapeType="1"/>
            <a:stCxn id="9234" idx="3"/>
            <a:endCxn id="9256" idx="2"/>
          </p:cNvCxnSpPr>
          <p:nvPr/>
        </p:nvCxnSpPr>
        <p:spPr bwMode="auto">
          <a:xfrm flipV="1">
            <a:off x="990600" y="5822950"/>
            <a:ext cx="609600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60" name="AutoShape 44"/>
          <p:cNvCxnSpPr>
            <a:cxnSpLocks noChangeShapeType="1"/>
            <a:stCxn id="9235" idx="3"/>
            <a:endCxn id="9256" idx="2"/>
          </p:cNvCxnSpPr>
          <p:nvPr/>
        </p:nvCxnSpPr>
        <p:spPr bwMode="auto">
          <a:xfrm flipV="1">
            <a:off x="990600" y="5822950"/>
            <a:ext cx="609600" cy="577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66" name="Oval 50"/>
          <p:cNvSpPr>
            <a:spLocks noChangeAspect="1" noChangeArrowheads="1"/>
          </p:cNvSpPr>
          <p:nvPr/>
        </p:nvSpPr>
        <p:spPr bwMode="auto">
          <a:xfrm>
            <a:off x="1600200" y="6096000"/>
            <a:ext cx="576263" cy="519113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000"/>
              <a:t>LinComp</a:t>
            </a:r>
          </a:p>
        </p:txBody>
      </p:sp>
      <p:cxnSp>
        <p:nvCxnSpPr>
          <p:cNvPr id="9267" name="AutoShape 51"/>
          <p:cNvCxnSpPr>
            <a:cxnSpLocks noChangeShapeType="1"/>
            <a:stCxn id="9232" idx="3"/>
            <a:endCxn id="9266" idx="2"/>
          </p:cNvCxnSpPr>
          <p:nvPr/>
        </p:nvCxnSpPr>
        <p:spPr bwMode="auto">
          <a:xfrm>
            <a:off x="990600" y="4800600"/>
            <a:ext cx="609600" cy="155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68" name="AutoShape 52"/>
          <p:cNvCxnSpPr>
            <a:cxnSpLocks noChangeShapeType="1"/>
            <a:stCxn id="9233" idx="3"/>
            <a:endCxn id="9266" idx="2"/>
          </p:cNvCxnSpPr>
          <p:nvPr/>
        </p:nvCxnSpPr>
        <p:spPr bwMode="auto">
          <a:xfrm>
            <a:off x="990600" y="5334000"/>
            <a:ext cx="609600" cy="1022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69" name="AutoShape 53"/>
          <p:cNvCxnSpPr>
            <a:cxnSpLocks noChangeShapeType="1"/>
            <a:stCxn id="9234" idx="3"/>
            <a:endCxn id="9266" idx="2"/>
          </p:cNvCxnSpPr>
          <p:nvPr/>
        </p:nvCxnSpPr>
        <p:spPr bwMode="auto">
          <a:xfrm>
            <a:off x="990600" y="5867400"/>
            <a:ext cx="609600" cy="488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70" name="AutoShape 54"/>
          <p:cNvCxnSpPr>
            <a:cxnSpLocks noChangeShapeType="1"/>
            <a:stCxn id="9235" idx="3"/>
            <a:endCxn id="9266" idx="2"/>
          </p:cNvCxnSpPr>
          <p:nvPr/>
        </p:nvCxnSpPr>
        <p:spPr bwMode="auto">
          <a:xfrm flipV="1">
            <a:off x="990600" y="6356350"/>
            <a:ext cx="609600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72" name="Oval 56"/>
          <p:cNvSpPr>
            <a:spLocks noChangeAspect="1" noChangeArrowheads="1"/>
          </p:cNvSpPr>
          <p:nvPr/>
        </p:nvSpPr>
        <p:spPr bwMode="auto">
          <a:xfrm>
            <a:off x="2971800" y="5334000"/>
            <a:ext cx="758825" cy="682625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900"/>
              <a:t>New</a:t>
            </a:r>
          </a:p>
          <a:p>
            <a:pPr algn="ctr"/>
            <a:r>
              <a:rPr lang="en-US" sz="900"/>
              <a:t>Composite</a:t>
            </a:r>
          </a:p>
        </p:txBody>
      </p:sp>
      <p:cxnSp>
        <p:nvCxnSpPr>
          <p:cNvPr id="9273" name="AutoShape 57"/>
          <p:cNvCxnSpPr>
            <a:cxnSpLocks noChangeShapeType="1"/>
            <a:stCxn id="9272" idx="6"/>
            <a:endCxn id="9237" idx="1"/>
          </p:cNvCxnSpPr>
          <p:nvPr/>
        </p:nvCxnSpPr>
        <p:spPr bwMode="auto">
          <a:xfrm>
            <a:off x="3730625" y="5675313"/>
            <a:ext cx="765175" cy="39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74" name="AutoShape 58"/>
          <p:cNvCxnSpPr>
            <a:cxnSpLocks noChangeShapeType="1"/>
            <a:stCxn id="9236" idx="6"/>
            <a:endCxn id="9272" idx="1"/>
          </p:cNvCxnSpPr>
          <p:nvPr/>
        </p:nvCxnSpPr>
        <p:spPr bwMode="auto">
          <a:xfrm>
            <a:off x="2176463" y="4756150"/>
            <a:ext cx="906462" cy="6778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75" name="AutoShape 59"/>
          <p:cNvCxnSpPr>
            <a:cxnSpLocks noChangeShapeType="1"/>
            <a:stCxn id="9249" idx="6"/>
            <a:endCxn id="9272" idx="2"/>
          </p:cNvCxnSpPr>
          <p:nvPr/>
        </p:nvCxnSpPr>
        <p:spPr bwMode="auto">
          <a:xfrm>
            <a:off x="2176463" y="5289550"/>
            <a:ext cx="795337" cy="385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76" name="AutoShape 60"/>
          <p:cNvCxnSpPr>
            <a:cxnSpLocks noChangeShapeType="1"/>
            <a:stCxn id="9256" idx="6"/>
            <a:endCxn id="9272" idx="2"/>
          </p:cNvCxnSpPr>
          <p:nvPr/>
        </p:nvCxnSpPr>
        <p:spPr bwMode="auto">
          <a:xfrm flipV="1">
            <a:off x="2176463" y="5675313"/>
            <a:ext cx="795337" cy="1476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77" name="AutoShape 61"/>
          <p:cNvCxnSpPr>
            <a:cxnSpLocks noChangeShapeType="1"/>
            <a:stCxn id="9266" idx="6"/>
            <a:endCxn id="9272" idx="3"/>
          </p:cNvCxnSpPr>
          <p:nvPr/>
        </p:nvCxnSpPr>
        <p:spPr bwMode="auto">
          <a:xfrm flipV="1">
            <a:off x="2176463" y="5916613"/>
            <a:ext cx="906462" cy="4397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927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09328784"/>
              </p:ext>
            </p:extLst>
          </p:nvPr>
        </p:nvGraphicFramePr>
        <p:xfrm>
          <a:off x="1752600" y="980262"/>
          <a:ext cx="1371600" cy="301625"/>
        </p:xfrm>
        <a:graphic>
          <a:graphicData uri="http://schemas.openxmlformats.org/presentationml/2006/ole">
            <p:oleObj spid="_x0000_s1026" name="Equation" r:id="rId4" imgW="748975" imgH="165028" progId="Equation.3">
              <p:embed/>
            </p:oleObj>
          </a:graphicData>
        </a:graphic>
      </p:graphicFrame>
      <p:graphicFrame>
        <p:nvGraphicFramePr>
          <p:cNvPr id="9279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27116420"/>
              </p:ext>
            </p:extLst>
          </p:nvPr>
        </p:nvGraphicFramePr>
        <p:xfrm>
          <a:off x="1470025" y="4068363"/>
          <a:ext cx="1023938" cy="301625"/>
        </p:xfrm>
        <a:graphic>
          <a:graphicData uri="http://schemas.openxmlformats.org/presentationml/2006/ole">
            <p:oleObj spid="_x0000_s1027" name="Equation" r:id="rId5" imgW="558558" imgH="165028" progId="Equation.3">
              <p:embed/>
            </p:oleObj>
          </a:graphicData>
        </a:graphic>
      </p:graphicFrame>
      <p:graphicFrame>
        <p:nvGraphicFramePr>
          <p:cNvPr id="9280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68317197"/>
              </p:ext>
            </p:extLst>
          </p:nvPr>
        </p:nvGraphicFramePr>
        <p:xfrm>
          <a:off x="2743200" y="4068363"/>
          <a:ext cx="1395413" cy="325438"/>
        </p:xfrm>
        <a:graphic>
          <a:graphicData uri="http://schemas.openxmlformats.org/presentationml/2006/ole">
            <p:oleObj spid="_x0000_s1028" name="Equation" r:id="rId6" imgW="761669" imgH="177723" progId="Equation.3">
              <p:embed/>
            </p:oleObj>
          </a:graphicData>
        </a:graphic>
      </p:graphicFrame>
      <p:graphicFrame>
        <p:nvGraphicFramePr>
          <p:cNvPr id="9281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88162577"/>
              </p:ext>
            </p:extLst>
          </p:nvPr>
        </p:nvGraphicFramePr>
        <p:xfrm>
          <a:off x="5538788" y="5497513"/>
          <a:ext cx="3208337" cy="325437"/>
        </p:xfrm>
        <a:graphic>
          <a:graphicData uri="http://schemas.openxmlformats.org/presentationml/2006/ole">
            <p:oleObj spid="_x0000_s1029" name="Equation" r:id="rId7" imgW="1737000" imgH="164520" progId="Equation.3">
              <p:embed/>
            </p:oleObj>
          </a:graphicData>
        </a:graphic>
      </p:graphicFrame>
      <p:sp>
        <p:nvSpPr>
          <p:cNvPr id="9282" name="Text Box 66"/>
          <p:cNvSpPr txBox="1">
            <a:spLocks noChangeArrowheads="1"/>
          </p:cNvSpPr>
          <p:nvPr/>
        </p:nvSpPr>
        <p:spPr bwMode="auto">
          <a:xfrm>
            <a:off x="3581399" y="975125"/>
            <a:ext cx="51657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dirty="0"/>
              <a:t>Note </a:t>
            </a:r>
            <a:r>
              <a:rPr lang="en-US" sz="1600" dirty="0" smtClean="0"/>
              <a:t>that we </a:t>
            </a:r>
            <a:r>
              <a:rPr lang="en-US" sz="1600" dirty="0"/>
              <a:t>are dealing with vectors and matrices</a:t>
            </a:r>
          </a:p>
        </p:txBody>
      </p:sp>
      <p:sp>
        <p:nvSpPr>
          <p:cNvPr id="9283" name="Text Box 67"/>
          <p:cNvSpPr txBox="1">
            <a:spLocks noChangeArrowheads="1"/>
          </p:cNvSpPr>
          <p:nvPr/>
        </p:nvSpPr>
        <p:spPr bwMode="auto">
          <a:xfrm>
            <a:off x="4425035" y="4025094"/>
            <a:ext cx="4322089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dirty="0"/>
              <a:t>Here T refers to our components, W and Q are coefficient vectors as B is above</a:t>
            </a:r>
          </a:p>
        </p:txBody>
      </p:sp>
      <p:sp>
        <p:nvSpPr>
          <p:cNvPr id="9284" name="Text Box 68"/>
          <p:cNvSpPr txBox="1">
            <a:spLocks noChangeArrowheads="1"/>
          </p:cNvSpPr>
          <p:nvPr/>
        </p:nvSpPr>
        <p:spPr bwMode="auto">
          <a:xfrm>
            <a:off x="247650" y="175455"/>
            <a:ext cx="27301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Multiple Regression</a:t>
            </a:r>
          </a:p>
        </p:txBody>
      </p:sp>
      <p:sp>
        <p:nvSpPr>
          <p:cNvPr id="9285" name="Text Box 69"/>
          <p:cNvSpPr txBox="1">
            <a:spLocks noChangeArrowheads="1"/>
          </p:cNvSpPr>
          <p:nvPr/>
        </p:nvSpPr>
        <p:spPr bwMode="auto">
          <a:xfrm>
            <a:off x="247650" y="3525688"/>
            <a:ext cx="44492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Principal Components Regression</a:t>
            </a:r>
          </a:p>
        </p:txBody>
      </p:sp>
    </p:spTree>
    <p:extLst>
      <p:ext uri="{BB962C8B-B14F-4D97-AF65-F5344CB8AC3E}">
        <p14:creationId xmlns:p14="http://schemas.microsoft.com/office/powerpoint/2010/main" xmlns="" val="152059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E41598-EC12-B147-99A4-0F37D1D3E2E2}" type="slidenum">
              <a:rPr lang="en-US"/>
              <a:pPr/>
              <a:t>48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Partial Least Squares </a:t>
            </a:r>
            <a:r>
              <a:rPr lang="en-US" dirty="0" smtClean="0">
                <a:solidFill>
                  <a:schemeClr val="tx1"/>
                </a:solidFill>
              </a:rPr>
              <a:t>(PLS)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8408" y="4853774"/>
            <a:ext cx="4911886" cy="16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143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Partial Least Squares is just like PC Regression except in how the component scores are computed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PC </a:t>
            </a:r>
            <a:r>
              <a:rPr lang="en-US" sz="2000" dirty="0"/>
              <a:t>regression = weights are calculated from the covariance matrix of the predictors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PLS = weights reflect the covariance structure between predictors and response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While conceptually not too much of a stretch, it requires a more complicated iterative algorithm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Nonlinear Iterative Partial Least Squares (NIPALS) and Statistically Inspired Modification of PLS (SIMPLS) </a:t>
            </a:r>
            <a:r>
              <a:rPr lang="en-US" sz="1800" dirty="0"/>
              <a:t>algorithms probably most common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Like in regression, the goal is to maximize the correlation between the response(s) and component </a:t>
            </a:r>
            <a:r>
              <a:rPr lang="en-US" sz="2400" dirty="0" smtClean="0"/>
              <a:t>scores</a:t>
            </a:r>
          </a:p>
          <a:p>
            <a:r>
              <a:rPr lang="en-US" sz="2400" dirty="0"/>
              <a:t>typically </a:t>
            </a:r>
            <a:r>
              <a:rPr lang="en-US" sz="2400" dirty="0" smtClean="0"/>
              <a:t>used for data with many more variables (</a:t>
            </a:r>
            <a:r>
              <a:rPr lang="en-US" sz="2400" i="1" dirty="0" smtClean="0"/>
              <a:t>p</a:t>
            </a:r>
            <a:r>
              <a:rPr lang="en-US" sz="2400" dirty="0"/>
              <a:t>, genes and features) than </a:t>
            </a:r>
            <a:r>
              <a:rPr lang="en-US" sz="2400" dirty="0" smtClean="0"/>
              <a:t>observations (</a:t>
            </a:r>
            <a:r>
              <a:rPr lang="en-US" sz="2400" i="1" dirty="0"/>
              <a:t>n</a:t>
            </a:r>
            <a:r>
              <a:rPr lang="en-US" sz="2400" dirty="0"/>
              <a:t>, gene chips and time points)</a:t>
            </a:r>
          </a:p>
        </p:txBody>
      </p:sp>
    </p:spTree>
    <p:extLst>
      <p:ext uri="{BB962C8B-B14F-4D97-AF65-F5344CB8AC3E}">
        <p14:creationId xmlns:p14="http://schemas.microsoft.com/office/powerpoint/2010/main" xmlns="" val="1144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04800"/>
            <a:ext cx="8001000" cy="581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BD1728-53F2-304F-9749-B064CDFD3416}" type="slidenum">
              <a:rPr lang="en-US"/>
              <a:pPr/>
              <a:t>50</a:t>
            </a:fld>
            <a:endParaRPr lang="en-US"/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PLS History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017713"/>
            <a:ext cx="8305800" cy="3643312"/>
          </a:xfrm>
        </p:spPr>
        <p:txBody>
          <a:bodyPr/>
          <a:lstStyle/>
          <a:p>
            <a:r>
              <a:rPr lang="en-US"/>
              <a:t>H. Wold (1966, 1975)</a:t>
            </a:r>
          </a:p>
          <a:p>
            <a:r>
              <a:rPr lang="en-US"/>
              <a:t>S. Wold and H. Martens (1983)</a:t>
            </a:r>
          </a:p>
          <a:p>
            <a:r>
              <a:rPr lang="en-US"/>
              <a:t>Stone and Brooks (1990)</a:t>
            </a:r>
          </a:p>
          <a:p>
            <a:r>
              <a:rPr lang="en-US"/>
              <a:t>Frank and Friedman (1991, 1993)</a:t>
            </a:r>
          </a:p>
          <a:p>
            <a:r>
              <a:rPr lang="en-US"/>
              <a:t>Hinkle and Rayens (1994)</a:t>
            </a:r>
          </a:p>
        </p:txBody>
      </p:sp>
    </p:spTree>
    <p:extLst>
      <p:ext uri="{BB962C8B-B14F-4D97-AF65-F5344CB8AC3E}">
        <p14:creationId xmlns:p14="http://schemas.microsoft.com/office/powerpoint/2010/main" xmlns="" val="42467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30C773-6812-BD4A-9ED8-32547761E144}" type="slidenum">
              <a:rPr lang="en-US"/>
              <a:pPr/>
              <a:t>51</a:t>
            </a:fld>
            <a:endParaRPr lang="en-US"/>
          </a:p>
        </p:txBody>
      </p:sp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Variable Model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76263" y="1447800"/>
            <a:ext cx="8132762" cy="4273550"/>
            <a:chOff x="363" y="1255"/>
            <a:chExt cx="5123" cy="2692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02" y="1551"/>
              <a:ext cx="851" cy="232"/>
              <a:chOff x="402" y="1255"/>
              <a:chExt cx="851" cy="232"/>
            </a:xfrm>
          </p:grpSpPr>
          <p:sp>
            <p:nvSpPr>
              <p:cNvPr id="631813" name="AutoShape 5"/>
              <p:cNvSpPr>
                <a:spLocks noChangeArrowheads="1"/>
              </p:cNvSpPr>
              <p:nvPr/>
            </p:nvSpPr>
            <p:spPr bwMode="auto">
              <a:xfrm>
                <a:off x="402" y="1255"/>
                <a:ext cx="851" cy="232"/>
              </a:xfrm>
              <a:prstGeom prst="flowChartPunchedCard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14" name="Text Box 6"/>
              <p:cNvSpPr txBox="1">
                <a:spLocks noChangeArrowheads="1"/>
              </p:cNvSpPr>
              <p:nvPr/>
            </p:nvSpPr>
            <p:spPr bwMode="auto">
              <a:xfrm>
                <a:off x="456" y="1262"/>
                <a:ext cx="72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 i="0">
                    <a:latin typeface="Arial" charset="0"/>
                  </a:rPr>
                  <a:t>Predictor</a:t>
                </a:r>
                <a:r>
                  <a:rPr lang="en-US" sz="1600" i="0" baseline="-25000">
                    <a:latin typeface="Arial" charset="0"/>
                  </a:rPr>
                  <a:t>2</a:t>
                </a:r>
                <a:endParaRPr lang="en-US" sz="1600" i="0">
                  <a:latin typeface="Arial" charset="0"/>
                </a:endParaRPr>
              </a:p>
            </p:txBody>
          </p:sp>
        </p:grp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363" y="1255"/>
              <a:ext cx="5123" cy="2692"/>
              <a:chOff x="363" y="1255"/>
              <a:chExt cx="5123" cy="2692"/>
            </a:xfrm>
          </p:grpSpPr>
          <p:sp>
            <p:nvSpPr>
              <p:cNvPr id="631816" name="Text Box 8"/>
              <p:cNvSpPr txBox="1">
                <a:spLocks noChangeArrowheads="1"/>
              </p:cNvSpPr>
              <p:nvPr/>
            </p:nvSpPr>
            <p:spPr bwMode="auto">
              <a:xfrm>
                <a:off x="363" y="3690"/>
                <a:ext cx="915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i="0" dirty="0">
                    <a:solidFill>
                      <a:srgbClr val="FF0000"/>
                    </a:solidFill>
                    <a:latin typeface="Arial" charset="0"/>
                  </a:rPr>
                  <a:t>Predictors</a:t>
                </a:r>
              </a:p>
            </p:txBody>
          </p:sp>
          <p:sp>
            <p:nvSpPr>
              <p:cNvPr id="631817" name="Text Box 9"/>
              <p:cNvSpPr txBox="1">
                <a:spLocks noChangeArrowheads="1"/>
              </p:cNvSpPr>
              <p:nvPr/>
            </p:nvSpPr>
            <p:spPr bwMode="auto">
              <a:xfrm>
                <a:off x="4515" y="3697"/>
                <a:ext cx="9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 b="1" i="0" dirty="0">
                    <a:solidFill>
                      <a:srgbClr val="006600"/>
                    </a:solidFill>
                    <a:latin typeface="Arial" charset="0"/>
                  </a:rPr>
                  <a:t>Responses</a:t>
                </a:r>
              </a:p>
            </p:txBody>
          </p: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402" y="1255"/>
                <a:ext cx="4936" cy="1960"/>
                <a:chOff x="402" y="1255"/>
                <a:chExt cx="4936" cy="1960"/>
              </a:xfrm>
            </p:grpSpPr>
            <p:grpSp>
              <p:nvGrpSpPr>
                <p:cNvPr id="6" name="Group 11"/>
                <p:cNvGrpSpPr>
                  <a:grpSpLocks/>
                </p:cNvGrpSpPr>
                <p:nvPr/>
              </p:nvGrpSpPr>
              <p:grpSpPr bwMode="auto">
                <a:xfrm>
                  <a:off x="4478" y="1674"/>
                  <a:ext cx="860" cy="241"/>
                  <a:chOff x="4478" y="1674"/>
                  <a:chExt cx="860" cy="241"/>
                </a:xfrm>
              </p:grpSpPr>
              <p:sp>
                <p:nvSpPr>
                  <p:cNvPr id="631820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4478" y="1674"/>
                    <a:ext cx="860" cy="241"/>
                  </a:xfrm>
                  <a:prstGeom prst="flowChartPunchedCard">
                    <a:avLst/>
                  </a:prstGeom>
                  <a:noFill/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1821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41" y="1690"/>
                    <a:ext cx="775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eaLnBrk="0" hangingPunct="0"/>
                    <a:r>
                      <a:rPr lang="en-US" sz="1600" i="0">
                        <a:latin typeface="Arial" charset="0"/>
                      </a:rPr>
                      <a:t>Response</a:t>
                    </a:r>
                    <a:r>
                      <a:rPr lang="en-US" sz="1600" i="0" baseline="-25000">
                        <a:latin typeface="Arial" charset="0"/>
                      </a:rPr>
                      <a:t>1</a:t>
                    </a:r>
                    <a:endParaRPr lang="en-US" sz="1600" i="0">
                      <a:latin typeface="Arial" charset="0"/>
                    </a:endParaRPr>
                  </a:p>
                </p:txBody>
              </p:sp>
            </p:grpSp>
            <p:grpSp>
              <p:nvGrpSpPr>
                <p:cNvPr id="7" name="Group 14"/>
                <p:cNvGrpSpPr>
                  <a:grpSpLocks/>
                </p:cNvGrpSpPr>
                <p:nvPr/>
              </p:nvGrpSpPr>
              <p:grpSpPr bwMode="auto">
                <a:xfrm>
                  <a:off x="402" y="1255"/>
                  <a:ext cx="851" cy="1960"/>
                  <a:chOff x="402" y="1255"/>
                  <a:chExt cx="851" cy="1960"/>
                </a:xfrm>
              </p:grpSpPr>
              <p:grpSp>
                <p:nvGrpSpPr>
                  <p:cNvPr id="8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402" y="1255"/>
                    <a:ext cx="851" cy="232"/>
                    <a:chOff x="402" y="1255"/>
                    <a:chExt cx="851" cy="232"/>
                  </a:xfrm>
                </p:grpSpPr>
                <p:sp>
                  <p:nvSpPr>
                    <p:cNvPr id="631824" name="AutoShap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" y="1255"/>
                      <a:ext cx="851" cy="232"/>
                    </a:xfrm>
                    <a:prstGeom prst="flowChartPunchedCard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1825" name="Text Box 1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6" y="1262"/>
                      <a:ext cx="727" cy="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hangingPunct="0"/>
                      <a:r>
                        <a:rPr lang="en-US" sz="1600" i="0">
                          <a:latin typeface="Arial" charset="0"/>
                        </a:rPr>
                        <a:t>Predictor</a:t>
                      </a:r>
                      <a:r>
                        <a:rPr lang="en-US" sz="1600" i="0" baseline="-25000">
                          <a:latin typeface="Arial" charset="0"/>
                        </a:rPr>
                        <a:t>1</a:t>
                      </a:r>
                      <a:endParaRPr lang="en-US" sz="1600" i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9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402" y="2319"/>
                    <a:ext cx="851" cy="232"/>
                    <a:chOff x="402" y="1255"/>
                    <a:chExt cx="851" cy="232"/>
                  </a:xfrm>
                </p:grpSpPr>
                <p:sp>
                  <p:nvSpPr>
                    <p:cNvPr id="631827" name="AutoShap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" y="1255"/>
                      <a:ext cx="851" cy="232"/>
                    </a:xfrm>
                    <a:prstGeom prst="flowChartPunchedCard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1828" name="Text Box 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6" y="1262"/>
                      <a:ext cx="727" cy="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hangingPunct="0"/>
                      <a:r>
                        <a:rPr lang="en-US" sz="1600" i="0">
                          <a:latin typeface="Arial" charset="0"/>
                        </a:rPr>
                        <a:t>Predictor</a:t>
                      </a:r>
                      <a:r>
                        <a:rPr lang="en-US" sz="1600" i="0" baseline="-25000">
                          <a:latin typeface="Arial" charset="0"/>
                        </a:rPr>
                        <a:t>3</a:t>
                      </a:r>
                      <a:endParaRPr lang="en-US" sz="1600" i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0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402" y="2647"/>
                    <a:ext cx="851" cy="232"/>
                    <a:chOff x="402" y="1255"/>
                    <a:chExt cx="851" cy="232"/>
                  </a:xfrm>
                </p:grpSpPr>
                <p:sp>
                  <p:nvSpPr>
                    <p:cNvPr id="631830" name="AutoShap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" y="1255"/>
                      <a:ext cx="851" cy="232"/>
                    </a:xfrm>
                    <a:prstGeom prst="flowChartPunchedCard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1831" name="Text 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6" y="1262"/>
                      <a:ext cx="727" cy="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hangingPunct="0"/>
                      <a:r>
                        <a:rPr lang="en-US" sz="1600" i="0">
                          <a:latin typeface="Arial" charset="0"/>
                        </a:rPr>
                        <a:t>Predictor</a:t>
                      </a:r>
                      <a:r>
                        <a:rPr lang="en-US" sz="1600" i="0" baseline="-25000">
                          <a:latin typeface="Arial" charset="0"/>
                        </a:rPr>
                        <a:t>4</a:t>
                      </a:r>
                      <a:endParaRPr lang="en-US" sz="1600" i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1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402" y="2983"/>
                    <a:ext cx="851" cy="232"/>
                    <a:chOff x="402" y="1255"/>
                    <a:chExt cx="851" cy="232"/>
                  </a:xfrm>
                </p:grpSpPr>
                <p:sp>
                  <p:nvSpPr>
                    <p:cNvPr id="631833" name="AutoShap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2" y="1255"/>
                      <a:ext cx="851" cy="232"/>
                    </a:xfrm>
                    <a:prstGeom prst="flowChartPunchedCard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1834" name="Text Box 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6" y="1262"/>
                      <a:ext cx="727" cy="21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hangingPunct="0"/>
                      <a:r>
                        <a:rPr lang="en-US" sz="1600" i="0">
                          <a:latin typeface="Arial" charset="0"/>
                        </a:rPr>
                        <a:t>Predictor</a:t>
                      </a:r>
                      <a:r>
                        <a:rPr lang="en-US" sz="1600" i="0" baseline="-25000">
                          <a:latin typeface="Arial" charset="0"/>
                        </a:rPr>
                        <a:t>5</a:t>
                      </a:r>
                      <a:endParaRPr lang="en-US" sz="1600" i="0">
                        <a:latin typeface="Arial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631836" name="Text Box 28"/>
          <p:cNvSpPr txBox="1">
            <a:spLocks noChangeArrowheads="1"/>
          </p:cNvSpPr>
          <p:nvPr/>
        </p:nvSpPr>
        <p:spPr bwMode="auto">
          <a:xfrm>
            <a:off x="3612756" y="5329238"/>
            <a:ext cx="21518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i="0" dirty="0">
                <a:solidFill>
                  <a:srgbClr val="3366FF"/>
                </a:solidFill>
                <a:latin typeface="Arial" charset="0"/>
              </a:rPr>
              <a:t>Latent Variables</a:t>
            </a:r>
          </a:p>
        </p:txBody>
      </p:sp>
      <p:grpSp>
        <p:nvGrpSpPr>
          <p:cNvPr id="12" name="Group 29"/>
          <p:cNvGrpSpPr>
            <a:grpSpLocks/>
          </p:cNvGrpSpPr>
          <p:nvPr/>
        </p:nvGrpSpPr>
        <p:grpSpPr bwMode="auto">
          <a:xfrm>
            <a:off x="638175" y="1611313"/>
            <a:ext cx="7835900" cy="3467100"/>
            <a:chOff x="402" y="1351"/>
            <a:chExt cx="4936" cy="2184"/>
          </a:xfrm>
        </p:grpSpPr>
        <p:sp>
          <p:nvSpPr>
            <p:cNvPr id="631838" name="Oval 30"/>
            <p:cNvSpPr>
              <a:spLocks noChangeArrowheads="1"/>
            </p:cNvSpPr>
            <p:nvPr/>
          </p:nvSpPr>
          <p:spPr bwMode="auto">
            <a:xfrm>
              <a:off x="1882" y="1351"/>
              <a:ext cx="487" cy="293"/>
            </a:xfrm>
            <a:prstGeom prst="ellipse">
              <a:avLst/>
            </a:prstGeom>
            <a:solidFill>
              <a:srgbClr val="969696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000" i="0">
                  <a:latin typeface="Arial" charset="0"/>
                  <a:sym typeface="Symbol" charset="0"/>
                </a:rPr>
                <a:t></a:t>
              </a:r>
              <a:r>
                <a:rPr lang="en-US" sz="1600" i="0" baseline="-25000">
                  <a:latin typeface="Arial" charset="0"/>
                  <a:sym typeface="Symbol" charset="0"/>
                </a:rPr>
                <a:t>1</a:t>
              </a:r>
              <a:endParaRPr lang="en-US" sz="1600" b="0" i="0">
                <a:latin typeface="Arial" charset="0"/>
              </a:endParaRPr>
            </a:p>
          </p:txBody>
        </p:sp>
        <p:cxnSp>
          <p:nvCxnSpPr>
            <p:cNvPr id="631839" name="AutoShape 31"/>
            <p:cNvCxnSpPr>
              <a:cxnSpLocks noChangeShapeType="1"/>
              <a:stCxn id="631838" idx="2"/>
              <a:endCxn id="631824" idx="3"/>
            </p:cNvCxnSpPr>
            <p:nvPr/>
          </p:nvCxnSpPr>
          <p:spPr bwMode="auto">
            <a:xfrm flipH="1" flipV="1">
              <a:off x="1253" y="1371"/>
              <a:ext cx="629" cy="12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1840" name="AutoShape 32"/>
            <p:cNvCxnSpPr>
              <a:cxnSpLocks noChangeShapeType="1"/>
              <a:stCxn id="631838" idx="2"/>
            </p:cNvCxnSpPr>
            <p:nvPr/>
          </p:nvCxnSpPr>
          <p:spPr bwMode="auto">
            <a:xfrm flipH="1">
              <a:off x="1253" y="1498"/>
              <a:ext cx="629" cy="18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31841" name="Oval 33"/>
            <p:cNvSpPr>
              <a:spLocks noChangeArrowheads="1"/>
            </p:cNvSpPr>
            <p:nvPr/>
          </p:nvSpPr>
          <p:spPr bwMode="auto">
            <a:xfrm>
              <a:off x="1898" y="2767"/>
              <a:ext cx="487" cy="293"/>
            </a:xfrm>
            <a:prstGeom prst="ellipse">
              <a:avLst/>
            </a:prstGeom>
            <a:solidFill>
              <a:srgbClr val="969696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000" i="0">
                  <a:latin typeface="Arial" charset="0"/>
                  <a:sym typeface="Symbol" charset="0"/>
                </a:rPr>
                <a:t></a:t>
              </a:r>
              <a:r>
                <a:rPr lang="en-US" sz="1600" i="0" baseline="-25000">
                  <a:latin typeface="Arial" charset="0"/>
                  <a:sym typeface="Symbol" charset="0"/>
                </a:rPr>
                <a:t>2</a:t>
              </a:r>
              <a:endParaRPr lang="en-US" sz="1600" b="0" i="0">
                <a:latin typeface="Arial" charset="0"/>
              </a:endParaRPr>
            </a:p>
          </p:txBody>
        </p:sp>
        <p:cxnSp>
          <p:nvCxnSpPr>
            <p:cNvPr id="631842" name="AutoShape 34"/>
            <p:cNvCxnSpPr>
              <a:cxnSpLocks noChangeShapeType="1"/>
              <a:stCxn id="631841" idx="2"/>
            </p:cNvCxnSpPr>
            <p:nvPr/>
          </p:nvCxnSpPr>
          <p:spPr bwMode="auto">
            <a:xfrm flipH="1" flipV="1">
              <a:off x="1253" y="2427"/>
              <a:ext cx="645" cy="4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1843" name="AutoShape 35"/>
            <p:cNvCxnSpPr>
              <a:cxnSpLocks noChangeShapeType="1"/>
              <a:stCxn id="631841" idx="2"/>
            </p:cNvCxnSpPr>
            <p:nvPr/>
          </p:nvCxnSpPr>
          <p:spPr bwMode="auto">
            <a:xfrm flipH="1" flipV="1">
              <a:off x="1253" y="2767"/>
              <a:ext cx="645" cy="14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1844" name="AutoShape 36"/>
            <p:cNvCxnSpPr>
              <a:cxnSpLocks noChangeShapeType="1"/>
              <a:stCxn id="631841" idx="2"/>
            </p:cNvCxnSpPr>
            <p:nvPr/>
          </p:nvCxnSpPr>
          <p:spPr bwMode="auto">
            <a:xfrm flipH="1">
              <a:off x="1253" y="2914"/>
              <a:ext cx="645" cy="19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1845" name="AutoShape 37"/>
            <p:cNvCxnSpPr>
              <a:cxnSpLocks noChangeShapeType="1"/>
              <a:stCxn id="631841" idx="2"/>
            </p:cNvCxnSpPr>
            <p:nvPr/>
          </p:nvCxnSpPr>
          <p:spPr bwMode="auto">
            <a:xfrm flipH="1">
              <a:off x="1245" y="2914"/>
              <a:ext cx="653" cy="52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2369" y="1498"/>
              <a:ext cx="833" cy="1416"/>
              <a:chOff x="2369" y="1642"/>
              <a:chExt cx="833" cy="1416"/>
            </a:xfrm>
          </p:grpSpPr>
          <p:cxnSp>
            <p:nvCxnSpPr>
              <p:cNvPr id="631847" name="AutoShape 39"/>
              <p:cNvCxnSpPr>
                <a:cxnSpLocks noChangeShapeType="1"/>
                <a:stCxn id="631841" idx="6"/>
                <a:endCxn id="631849" idx="2"/>
              </p:cNvCxnSpPr>
              <p:nvPr/>
            </p:nvCxnSpPr>
            <p:spPr bwMode="auto">
              <a:xfrm flipV="1">
                <a:off x="2385" y="2298"/>
                <a:ext cx="817" cy="760"/>
              </a:xfrm>
              <a:prstGeom prst="curvedConnector3">
                <a:avLst>
                  <a:gd name="adj1" fmla="val 4994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1848" name="AutoShape 40"/>
              <p:cNvCxnSpPr>
                <a:cxnSpLocks noChangeShapeType="1"/>
                <a:stCxn id="631838" idx="6"/>
                <a:endCxn id="631849" idx="2"/>
              </p:cNvCxnSpPr>
              <p:nvPr/>
            </p:nvCxnSpPr>
            <p:spPr bwMode="auto">
              <a:xfrm>
                <a:off x="2369" y="1642"/>
                <a:ext cx="833" cy="656"/>
              </a:xfrm>
              <a:prstGeom prst="curvedConnector3">
                <a:avLst>
                  <a:gd name="adj1" fmla="val 4994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31849" name="Oval 41"/>
            <p:cNvSpPr>
              <a:spLocks noChangeArrowheads="1"/>
            </p:cNvSpPr>
            <p:nvPr/>
          </p:nvSpPr>
          <p:spPr bwMode="auto">
            <a:xfrm>
              <a:off x="3202" y="2007"/>
              <a:ext cx="487" cy="293"/>
            </a:xfrm>
            <a:prstGeom prst="ellipse">
              <a:avLst/>
            </a:prstGeom>
            <a:solidFill>
              <a:srgbClr val="969696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sz="2000" i="0">
                  <a:latin typeface="Arial" charset="0"/>
                  <a:sym typeface="Symbol" charset="0"/>
                </a:rPr>
                <a:t></a:t>
              </a:r>
              <a:endParaRPr lang="en-US" sz="1600" b="0" i="0">
                <a:latin typeface="Arial" charset="0"/>
              </a:endParaRPr>
            </a:p>
          </p:txBody>
        </p:sp>
        <p:cxnSp>
          <p:nvCxnSpPr>
            <p:cNvPr id="631850" name="AutoShape 42"/>
            <p:cNvCxnSpPr>
              <a:cxnSpLocks noChangeShapeType="1"/>
              <a:stCxn id="631849" idx="6"/>
              <a:endCxn id="631820" idx="1"/>
            </p:cNvCxnSpPr>
            <p:nvPr/>
          </p:nvCxnSpPr>
          <p:spPr bwMode="auto">
            <a:xfrm flipV="1">
              <a:off x="3689" y="1795"/>
              <a:ext cx="789" cy="35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1851" name="AutoShape 43"/>
            <p:cNvCxnSpPr>
              <a:cxnSpLocks noChangeShapeType="1"/>
              <a:stCxn id="631849" idx="6"/>
            </p:cNvCxnSpPr>
            <p:nvPr/>
          </p:nvCxnSpPr>
          <p:spPr bwMode="auto">
            <a:xfrm>
              <a:off x="3689" y="2154"/>
              <a:ext cx="789" cy="32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4" name="Group 44"/>
            <p:cNvGrpSpPr>
              <a:grpSpLocks/>
            </p:cNvGrpSpPr>
            <p:nvPr/>
          </p:nvGrpSpPr>
          <p:grpSpPr bwMode="auto">
            <a:xfrm>
              <a:off x="402" y="3303"/>
              <a:ext cx="851" cy="232"/>
              <a:chOff x="402" y="1255"/>
              <a:chExt cx="851" cy="232"/>
            </a:xfrm>
          </p:grpSpPr>
          <p:sp>
            <p:nvSpPr>
              <p:cNvPr id="631853" name="AutoShape 45" descr="Zig zag"/>
              <p:cNvSpPr>
                <a:spLocks noChangeArrowheads="1"/>
              </p:cNvSpPr>
              <p:nvPr/>
            </p:nvSpPr>
            <p:spPr bwMode="auto">
              <a:xfrm>
                <a:off x="402" y="1255"/>
                <a:ext cx="851" cy="232"/>
              </a:xfrm>
              <a:prstGeom prst="flowChartPunchedCard">
                <a:avLst/>
              </a:prstGeom>
              <a:pattFill prst="zigZag">
                <a:fgClr>
                  <a:srgbClr val="000099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1854" name="Text Box 46" descr="Zig zag"/>
              <p:cNvSpPr txBox="1">
                <a:spLocks noChangeArrowheads="1"/>
              </p:cNvSpPr>
              <p:nvPr/>
            </p:nvSpPr>
            <p:spPr bwMode="auto">
              <a:xfrm>
                <a:off x="456" y="1262"/>
                <a:ext cx="727" cy="212"/>
              </a:xfrm>
              <a:prstGeom prst="rect">
                <a:avLst/>
              </a:prstGeom>
              <a:pattFill prst="zigZag">
                <a:fgClr>
                  <a:srgbClr val="000099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 i="0">
                    <a:latin typeface="Arial" charset="0"/>
                  </a:rPr>
                  <a:t>Predictor</a:t>
                </a:r>
                <a:r>
                  <a:rPr lang="en-US" sz="1600" i="0" baseline="-25000">
                    <a:latin typeface="Arial" charset="0"/>
                  </a:rPr>
                  <a:t>6</a:t>
                </a:r>
                <a:endParaRPr lang="en-US" sz="1600" i="0">
                  <a:latin typeface="Arial" charset="0"/>
                </a:endParaRPr>
              </a:p>
            </p:txBody>
          </p:sp>
        </p:grpSp>
        <p:cxnSp>
          <p:nvCxnSpPr>
            <p:cNvPr id="631855" name="AutoShape 47"/>
            <p:cNvCxnSpPr>
              <a:cxnSpLocks noChangeShapeType="1"/>
            </p:cNvCxnSpPr>
            <p:nvPr/>
          </p:nvCxnSpPr>
          <p:spPr bwMode="auto">
            <a:xfrm flipV="1">
              <a:off x="3689" y="2131"/>
              <a:ext cx="789" cy="2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15" name="Group 48"/>
            <p:cNvGrpSpPr>
              <a:grpSpLocks/>
            </p:cNvGrpSpPr>
            <p:nvPr/>
          </p:nvGrpSpPr>
          <p:grpSpPr bwMode="auto">
            <a:xfrm>
              <a:off x="4470" y="2010"/>
              <a:ext cx="868" cy="593"/>
              <a:chOff x="4470" y="2010"/>
              <a:chExt cx="868" cy="593"/>
            </a:xfrm>
          </p:grpSpPr>
          <p:grpSp>
            <p:nvGrpSpPr>
              <p:cNvPr id="16" name="Group 49"/>
              <p:cNvGrpSpPr>
                <a:grpSpLocks/>
              </p:cNvGrpSpPr>
              <p:nvPr/>
            </p:nvGrpSpPr>
            <p:grpSpPr bwMode="auto">
              <a:xfrm>
                <a:off x="4478" y="2010"/>
                <a:ext cx="860" cy="241"/>
                <a:chOff x="4478" y="1674"/>
                <a:chExt cx="860" cy="241"/>
              </a:xfrm>
            </p:grpSpPr>
            <p:sp>
              <p:nvSpPr>
                <p:cNvPr id="631858" name="AutoShape 50" descr="Zig zag"/>
                <p:cNvSpPr>
                  <a:spLocks noChangeArrowheads="1"/>
                </p:cNvSpPr>
                <p:nvPr/>
              </p:nvSpPr>
              <p:spPr bwMode="auto">
                <a:xfrm>
                  <a:off x="4478" y="1674"/>
                  <a:ext cx="860" cy="241"/>
                </a:xfrm>
                <a:prstGeom prst="flowChartPunchedCard">
                  <a:avLst/>
                </a:prstGeom>
                <a:pattFill prst="zigZag">
                  <a:fgClr>
                    <a:srgbClr val="660033"/>
                  </a:fgClr>
                  <a:bgClr>
                    <a:schemeClr val="bg1"/>
                  </a:bgClr>
                </a:patt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859" name="Text Box 51" descr="Zig zag"/>
                <p:cNvSpPr txBox="1">
                  <a:spLocks noChangeArrowheads="1"/>
                </p:cNvSpPr>
                <p:nvPr/>
              </p:nvSpPr>
              <p:spPr bwMode="auto">
                <a:xfrm>
                  <a:off x="4541" y="1690"/>
                  <a:ext cx="775" cy="212"/>
                </a:xfrm>
                <a:prstGeom prst="rect">
                  <a:avLst/>
                </a:prstGeom>
                <a:pattFill prst="zigZag">
                  <a:fgClr>
                    <a:srgbClr val="660033"/>
                  </a:fgClr>
                  <a:bgClr>
                    <a:schemeClr val="bg1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1600" i="0">
                      <a:latin typeface="Arial" charset="0"/>
                    </a:rPr>
                    <a:t>Response</a:t>
                  </a:r>
                  <a:r>
                    <a:rPr lang="en-US" sz="1600" i="0" baseline="-25000">
                      <a:latin typeface="Arial" charset="0"/>
                    </a:rPr>
                    <a:t>2</a:t>
                  </a:r>
                  <a:endParaRPr lang="en-US" sz="1600" i="0">
                    <a:latin typeface="Arial" charset="0"/>
                  </a:endParaRPr>
                </a:p>
              </p:txBody>
            </p:sp>
          </p:grpSp>
          <p:grpSp>
            <p:nvGrpSpPr>
              <p:cNvPr id="17" name="Group 52"/>
              <p:cNvGrpSpPr>
                <a:grpSpLocks/>
              </p:cNvGrpSpPr>
              <p:nvPr/>
            </p:nvGrpSpPr>
            <p:grpSpPr bwMode="auto">
              <a:xfrm>
                <a:off x="4470" y="2362"/>
                <a:ext cx="860" cy="241"/>
                <a:chOff x="4478" y="1674"/>
                <a:chExt cx="860" cy="241"/>
              </a:xfrm>
            </p:grpSpPr>
            <p:sp>
              <p:nvSpPr>
                <p:cNvPr id="631861" name="AutoShape 53" descr="Zig zag"/>
                <p:cNvSpPr>
                  <a:spLocks noChangeArrowheads="1"/>
                </p:cNvSpPr>
                <p:nvPr/>
              </p:nvSpPr>
              <p:spPr bwMode="auto">
                <a:xfrm>
                  <a:off x="4478" y="1674"/>
                  <a:ext cx="860" cy="241"/>
                </a:xfrm>
                <a:prstGeom prst="flowChartPunchedCard">
                  <a:avLst/>
                </a:prstGeom>
                <a:pattFill prst="zigZag">
                  <a:fgClr>
                    <a:srgbClr val="660033"/>
                  </a:fgClr>
                  <a:bgClr>
                    <a:schemeClr val="bg1"/>
                  </a:bgClr>
                </a:patt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862" name="Text Box 54" descr="Zig zag"/>
                <p:cNvSpPr txBox="1">
                  <a:spLocks noChangeArrowheads="1"/>
                </p:cNvSpPr>
                <p:nvPr/>
              </p:nvSpPr>
              <p:spPr bwMode="auto">
                <a:xfrm>
                  <a:off x="4541" y="1690"/>
                  <a:ext cx="775" cy="212"/>
                </a:xfrm>
                <a:prstGeom prst="rect">
                  <a:avLst/>
                </a:prstGeom>
                <a:pattFill prst="zigZag">
                  <a:fgClr>
                    <a:srgbClr val="660033"/>
                  </a:fgClr>
                  <a:bgClr>
                    <a:schemeClr val="bg1"/>
                  </a:bgClr>
                </a:patt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1600" i="0">
                      <a:latin typeface="Arial" charset="0"/>
                    </a:rPr>
                    <a:t>Response</a:t>
                  </a:r>
                  <a:r>
                    <a:rPr lang="en-US" sz="1600" i="0" baseline="-25000">
                      <a:latin typeface="Arial" charset="0"/>
                    </a:rPr>
                    <a:t>3</a:t>
                  </a:r>
                  <a:endParaRPr lang="en-US" sz="1600" i="0">
                    <a:latin typeface="Arial" charset="0"/>
                  </a:endParaRPr>
                </a:p>
              </p:txBody>
            </p:sp>
          </p:grpSp>
        </p:grpSp>
      </p:grpSp>
      <p:sp>
        <p:nvSpPr>
          <p:cNvPr id="631863" name="Text Box 55"/>
          <p:cNvSpPr txBox="1">
            <a:spLocks noChangeArrowheads="1"/>
          </p:cNvSpPr>
          <p:nvPr/>
        </p:nvSpPr>
        <p:spPr bwMode="auto">
          <a:xfrm>
            <a:off x="1046163" y="6174955"/>
            <a:ext cx="7268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0" i="0" dirty="0">
                <a:latin typeface="Arial" charset="0"/>
              </a:rPr>
              <a:t>Note:  PLS can handle multiple response variables</a:t>
            </a:r>
          </a:p>
        </p:txBody>
      </p:sp>
    </p:spTree>
    <p:extLst>
      <p:ext uri="{BB962C8B-B14F-4D97-AF65-F5344CB8AC3E}">
        <p14:creationId xmlns:p14="http://schemas.microsoft.com/office/powerpoint/2010/main" xmlns="" val="169152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64C70C-0589-4641-8ECB-E651DFE3A84B}" type="slidenum">
              <a:rPr lang="en-US"/>
              <a:pPr/>
              <a:t>52</a:t>
            </a:fld>
            <a:endParaRPr lang="en-US"/>
          </a:p>
        </p:txBody>
      </p:sp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with Regression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637511" y="1373710"/>
            <a:ext cx="1454150" cy="412750"/>
            <a:chOff x="819" y="1759"/>
            <a:chExt cx="916" cy="260"/>
          </a:xfrm>
        </p:grpSpPr>
        <p:sp>
          <p:nvSpPr>
            <p:cNvPr id="633860" name="AutoShape 4"/>
            <p:cNvSpPr>
              <a:spLocks noChangeArrowheads="1"/>
            </p:cNvSpPr>
            <p:nvPr/>
          </p:nvSpPr>
          <p:spPr bwMode="auto">
            <a:xfrm>
              <a:off x="819" y="1759"/>
              <a:ext cx="916" cy="260"/>
            </a:xfrm>
            <a:prstGeom prst="flowChartPunchedCar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861" name="Text Box 5"/>
            <p:cNvSpPr txBox="1">
              <a:spLocks noChangeArrowheads="1"/>
            </p:cNvSpPr>
            <p:nvPr/>
          </p:nvSpPr>
          <p:spPr bwMode="auto">
            <a:xfrm>
              <a:off x="883" y="1800"/>
              <a:ext cx="7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i="0">
                  <a:latin typeface="Arial" charset="0"/>
                </a:rPr>
                <a:t>Predictor</a:t>
              </a:r>
              <a:r>
                <a:rPr lang="en-US" sz="1600" i="0" baseline="-25000">
                  <a:latin typeface="Arial" charset="0"/>
                </a:rPr>
                <a:t>1</a:t>
              </a:r>
              <a:endParaRPr lang="en-US" sz="1600" i="0">
                <a:latin typeface="Arial" charset="0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637511" y="1919810"/>
            <a:ext cx="1454150" cy="412750"/>
            <a:chOff x="819" y="1759"/>
            <a:chExt cx="916" cy="260"/>
          </a:xfrm>
        </p:grpSpPr>
        <p:sp>
          <p:nvSpPr>
            <p:cNvPr id="633863" name="AutoShape 7"/>
            <p:cNvSpPr>
              <a:spLocks noChangeArrowheads="1"/>
            </p:cNvSpPr>
            <p:nvPr/>
          </p:nvSpPr>
          <p:spPr bwMode="auto">
            <a:xfrm>
              <a:off x="819" y="1759"/>
              <a:ext cx="916" cy="260"/>
            </a:xfrm>
            <a:prstGeom prst="flowChartPunchedCar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864" name="Text Box 8"/>
            <p:cNvSpPr txBox="1">
              <a:spLocks noChangeArrowheads="1"/>
            </p:cNvSpPr>
            <p:nvPr/>
          </p:nvSpPr>
          <p:spPr bwMode="auto">
            <a:xfrm>
              <a:off x="883" y="1800"/>
              <a:ext cx="7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i="0">
                  <a:latin typeface="Arial" charset="0"/>
                </a:rPr>
                <a:t>Predictor</a:t>
              </a:r>
              <a:r>
                <a:rPr lang="en-US" sz="1600" i="0" baseline="-25000">
                  <a:latin typeface="Arial" charset="0"/>
                </a:rPr>
                <a:t>2</a:t>
              </a:r>
              <a:endParaRPr lang="en-US" sz="1600" i="0">
                <a:latin typeface="Arial" charset="0"/>
              </a:endParaRPr>
            </a:p>
          </p:txBody>
        </p:sp>
      </p:grp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37511" y="2453210"/>
            <a:ext cx="1454150" cy="412750"/>
            <a:chOff x="819" y="1759"/>
            <a:chExt cx="916" cy="260"/>
          </a:xfrm>
        </p:grpSpPr>
        <p:sp>
          <p:nvSpPr>
            <p:cNvPr id="633866" name="AutoShape 10"/>
            <p:cNvSpPr>
              <a:spLocks noChangeArrowheads="1"/>
            </p:cNvSpPr>
            <p:nvPr/>
          </p:nvSpPr>
          <p:spPr bwMode="auto">
            <a:xfrm>
              <a:off x="819" y="1759"/>
              <a:ext cx="916" cy="260"/>
            </a:xfrm>
            <a:prstGeom prst="flowChartPunchedCar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867" name="Text Box 11"/>
            <p:cNvSpPr txBox="1">
              <a:spLocks noChangeArrowheads="1"/>
            </p:cNvSpPr>
            <p:nvPr/>
          </p:nvSpPr>
          <p:spPr bwMode="auto">
            <a:xfrm>
              <a:off x="883" y="1800"/>
              <a:ext cx="7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i="0">
                  <a:latin typeface="Arial" charset="0"/>
                </a:rPr>
                <a:t>Predictor</a:t>
              </a:r>
              <a:r>
                <a:rPr lang="en-US" sz="1600" i="0" baseline="-25000">
                  <a:latin typeface="Arial" charset="0"/>
                </a:rPr>
                <a:t>3</a:t>
              </a:r>
              <a:endParaRPr lang="en-US" sz="1600" i="0">
                <a:latin typeface="Arial" charset="0"/>
              </a:endParaRPr>
            </a:p>
          </p:txBody>
        </p:sp>
      </p:grp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637511" y="3012010"/>
            <a:ext cx="1454150" cy="412750"/>
            <a:chOff x="819" y="1759"/>
            <a:chExt cx="916" cy="260"/>
          </a:xfrm>
        </p:grpSpPr>
        <p:sp>
          <p:nvSpPr>
            <p:cNvPr id="633869" name="AutoShape 13"/>
            <p:cNvSpPr>
              <a:spLocks noChangeArrowheads="1"/>
            </p:cNvSpPr>
            <p:nvPr/>
          </p:nvSpPr>
          <p:spPr bwMode="auto">
            <a:xfrm>
              <a:off x="819" y="1759"/>
              <a:ext cx="916" cy="260"/>
            </a:xfrm>
            <a:prstGeom prst="flowChartPunchedCar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870" name="Text Box 14"/>
            <p:cNvSpPr txBox="1">
              <a:spLocks noChangeArrowheads="1"/>
            </p:cNvSpPr>
            <p:nvPr/>
          </p:nvSpPr>
          <p:spPr bwMode="auto">
            <a:xfrm>
              <a:off x="883" y="1800"/>
              <a:ext cx="7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i="0">
                  <a:latin typeface="Arial" charset="0"/>
                </a:rPr>
                <a:t>Predictor</a:t>
              </a:r>
              <a:r>
                <a:rPr lang="en-US" sz="1600" i="0" baseline="-25000">
                  <a:latin typeface="Arial" charset="0"/>
                </a:rPr>
                <a:t>4</a:t>
              </a:r>
              <a:endParaRPr lang="en-US" sz="1600" i="0">
                <a:latin typeface="Arial" charset="0"/>
              </a:endParaRPr>
            </a:p>
          </p:txBody>
        </p:sp>
      </p:grpSp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1637511" y="3558110"/>
            <a:ext cx="1454150" cy="412750"/>
            <a:chOff x="819" y="1759"/>
            <a:chExt cx="916" cy="260"/>
          </a:xfrm>
        </p:grpSpPr>
        <p:sp>
          <p:nvSpPr>
            <p:cNvPr id="633872" name="AutoShape 16"/>
            <p:cNvSpPr>
              <a:spLocks noChangeArrowheads="1"/>
            </p:cNvSpPr>
            <p:nvPr/>
          </p:nvSpPr>
          <p:spPr bwMode="auto">
            <a:xfrm>
              <a:off x="819" y="1759"/>
              <a:ext cx="916" cy="260"/>
            </a:xfrm>
            <a:prstGeom prst="flowChartPunchedCar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873" name="Text Box 17"/>
            <p:cNvSpPr txBox="1">
              <a:spLocks noChangeArrowheads="1"/>
            </p:cNvSpPr>
            <p:nvPr/>
          </p:nvSpPr>
          <p:spPr bwMode="auto">
            <a:xfrm>
              <a:off x="883" y="1800"/>
              <a:ext cx="7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i="0">
                  <a:latin typeface="Arial" charset="0"/>
                </a:rPr>
                <a:t>Predictor</a:t>
              </a:r>
              <a:r>
                <a:rPr lang="en-US" sz="1600" i="0" baseline="-25000">
                  <a:latin typeface="Arial" charset="0"/>
                </a:rPr>
                <a:t>5</a:t>
              </a:r>
              <a:endParaRPr lang="en-US" sz="1600" i="0">
                <a:latin typeface="Arial" charset="0"/>
              </a:endParaRPr>
            </a:p>
          </p:txBody>
        </p:sp>
      </p:grp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6122198" y="2443685"/>
            <a:ext cx="1454150" cy="412750"/>
            <a:chOff x="819" y="1759"/>
            <a:chExt cx="916" cy="260"/>
          </a:xfrm>
        </p:grpSpPr>
        <p:sp>
          <p:nvSpPr>
            <p:cNvPr id="633875" name="AutoShape 19"/>
            <p:cNvSpPr>
              <a:spLocks noChangeArrowheads="1"/>
            </p:cNvSpPr>
            <p:nvPr/>
          </p:nvSpPr>
          <p:spPr bwMode="auto">
            <a:xfrm>
              <a:off x="819" y="1759"/>
              <a:ext cx="916" cy="260"/>
            </a:xfrm>
            <a:prstGeom prst="flowChartPunchedCar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3876" name="Text Box 20"/>
            <p:cNvSpPr txBox="1">
              <a:spLocks noChangeArrowheads="1"/>
            </p:cNvSpPr>
            <p:nvPr/>
          </p:nvSpPr>
          <p:spPr bwMode="auto">
            <a:xfrm>
              <a:off x="883" y="1800"/>
              <a:ext cx="77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i="0">
                  <a:latin typeface="Arial" charset="0"/>
                </a:rPr>
                <a:t>Response</a:t>
              </a:r>
              <a:r>
                <a:rPr lang="en-US" sz="1600" i="0" baseline="-25000">
                  <a:latin typeface="Arial" charset="0"/>
                </a:rPr>
                <a:t>1</a:t>
              </a:r>
              <a:endParaRPr lang="en-US" sz="1600" i="0">
                <a:latin typeface="Arial" charset="0"/>
              </a:endParaRPr>
            </a:p>
          </p:txBody>
        </p:sp>
      </p:grpSp>
      <p:cxnSp>
        <p:nvCxnSpPr>
          <p:cNvPr id="633877" name="AutoShape 21"/>
          <p:cNvCxnSpPr>
            <a:cxnSpLocks noChangeShapeType="1"/>
            <a:stCxn id="633860" idx="3"/>
            <a:endCxn id="633875" idx="1"/>
          </p:cNvCxnSpPr>
          <p:nvPr/>
        </p:nvCxnSpPr>
        <p:spPr bwMode="auto">
          <a:xfrm>
            <a:off x="3091661" y="1580085"/>
            <a:ext cx="3030537" cy="1069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878" name="AutoShape 22"/>
          <p:cNvCxnSpPr>
            <a:cxnSpLocks noChangeShapeType="1"/>
            <a:stCxn id="633863" idx="3"/>
            <a:endCxn id="633875" idx="1"/>
          </p:cNvCxnSpPr>
          <p:nvPr/>
        </p:nvCxnSpPr>
        <p:spPr bwMode="auto">
          <a:xfrm>
            <a:off x="3091661" y="2126185"/>
            <a:ext cx="3030537" cy="5238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879" name="AutoShape 23"/>
          <p:cNvCxnSpPr>
            <a:cxnSpLocks noChangeShapeType="1"/>
            <a:stCxn id="633866" idx="3"/>
            <a:endCxn id="633875" idx="1"/>
          </p:cNvCxnSpPr>
          <p:nvPr/>
        </p:nvCxnSpPr>
        <p:spPr bwMode="auto">
          <a:xfrm flipV="1">
            <a:off x="3091661" y="2650060"/>
            <a:ext cx="3030537" cy="95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880" name="AutoShape 24"/>
          <p:cNvCxnSpPr>
            <a:cxnSpLocks noChangeShapeType="1"/>
            <a:stCxn id="633869" idx="3"/>
            <a:endCxn id="633875" idx="1"/>
          </p:cNvCxnSpPr>
          <p:nvPr/>
        </p:nvCxnSpPr>
        <p:spPr bwMode="auto">
          <a:xfrm flipV="1">
            <a:off x="3091661" y="2650060"/>
            <a:ext cx="3030537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881" name="AutoShape 25"/>
          <p:cNvCxnSpPr>
            <a:cxnSpLocks noChangeShapeType="1"/>
            <a:stCxn id="633872" idx="3"/>
            <a:endCxn id="633875" idx="1"/>
          </p:cNvCxnSpPr>
          <p:nvPr/>
        </p:nvCxnSpPr>
        <p:spPr bwMode="auto">
          <a:xfrm flipV="1">
            <a:off x="3091661" y="2650060"/>
            <a:ext cx="3030537" cy="11144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607224" y="4768091"/>
            <a:ext cx="7945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In a nutshell, PLS is a </a:t>
            </a:r>
            <a:r>
              <a:rPr lang="en-US" sz="2000" dirty="0" smtClean="0"/>
              <a:t>dimension reduction </a:t>
            </a:r>
            <a:r>
              <a:rPr lang="en-US" sz="2000" dirty="0"/>
              <a:t>approach that is coupled </a:t>
            </a:r>
            <a:r>
              <a:rPr lang="en-US" sz="2000" dirty="0" smtClean="0"/>
              <a:t>with a </a:t>
            </a:r>
            <a:r>
              <a:rPr lang="en-US" sz="2000" dirty="0"/>
              <a:t>regression model.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Unlike </a:t>
            </a:r>
            <a:r>
              <a:rPr lang="en-US" sz="2000" dirty="0"/>
              <a:t>in similar </a:t>
            </a:r>
            <a:r>
              <a:rPr lang="en-US" sz="2000" dirty="0" smtClean="0"/>
              <a:t>approaches such </a:t>
            </a:r>
            <a:r>
              <a:rPr lang="en-US" sz="2000" dirty="0"/>
              <a:t>as principal component regression, the </a:t>
            </a:r>
            <a:r>
              <a:rPr lang="en-US" sz="2000" dirty="0" smtClean="0"/>
              <a:t>latent components</a:t>
            </a:r>
            <a:r>
              <a:rPr lang="en-US" altLang="ja-JP" sz="2000" dirty="0" smtClean="0"/>
              <a:t>/variables</a:t>
            </a:r>
            <a:r>
              <a:rPr lang="en-US" sz="2000" dirty="0" smtClean="0"/>
              <a:t> </a:t>
            </a:r>
            <a:r>
              <a:rPr lang="en-US" sz="2000" dirty="0"/>
              <a:t>obtained by PLS are chosen with </a:t>
            </a:r>
            <a:r>
              <a:rPr lang="en-US" sz="2000" dirty="0" smtClean="0"/>
              <a:t>the response </a:t>
            </a:r>
            <a:r>
              <a:rPr lang="en-US" sz="2000" dirty="0"/>
              <a:t>variable of the regression kept in mind</a:t>
            </a:r>
          </a:p>
        </p:txBody>
      </p:sp>
    </p:spTree>
    <p:extLst>
      <p:ext uri="{BB962C8B-B14F-4D97-AF65-F5344CB8AC3E}">
        <p14:creationId xmlns:p14="http://schemas.microsoft.com/office/powerpoint/2010/main" xmlns="" val="7983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PLS</a:t>
            </a:r>
            <a:r>
              <a:rPr lang="ja-JP" altLang="en-US" dirty="0" smtClean="0"/>
              <a:t> </a:t>
            </a:r>
            <a:r>
              <a:rPr lang="en-US" altLang="ja-JP" dirty="0" smtClean="0"/>
              <a:t>Regression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94623" y="1076759"/>
            <a:ext cx="8535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available data </a:t>
            </a:r>
            <a:r>
              <a:rPr lang="en-US" sz="2000" dirty="0" smtClean="0"/>
              <a:t>sample consisting </a:t>
            </a:r>
            <a:r>
              <a:rPr lang="en-US" sz="2000" dirty="0"/>
              <a:t>of </a:t>
            </a:r>
            <a:r>
              <a:rPr lang="en-US" sz="2000" i="1" dirty="0"/>
              <a:t>n</a:t>
            </a:r>
            <a:r>
              <a:rPr lang="en-US" sz="2000" dirty="0"/>
              <a:t> observations is denoted </a:t>
            </a:r>
            <a:r>
              <a:rPr lang="en-US" sz="2000" dirty="0" smtClean="0"/>
              <a:t>as (</a:t>
            </a:r>
            <a:r>
              <a:rPr lang="en-US" sz="2000" i="1" dirty="0" smtClean="0"/>
              <a:t>x</a:t>
            </a:r>
            <a:r>
              <a:rPr lang="en-US" sz="2000" i="1" baseline="-25000" dirty="0" smtClean="0"/>
              <a:t>i</a:t>
            </a:r>
            <a:r>
              <a:rPr lang="en-US" sz="2000" dirty="0" smtClean="0"/>
              <a:t>,</a:t>
            </a:r>
            <a:r>
              <a:rPr lang="es-ES_tradnl" sz="2000" i="1" dirty="0" err="1" smtClean="0"/>
              <a:t>y</a:t>
            </a:r>
            <a:r>
              <a:rPr lang="es-ES_tradnl" sz="2000" i="1" baseline="-25000" dirty="0" err="1" smtClean="0"/>
              <a:t>i</a:t>
            </a:r>
            <a:r>
              <a:rPr lang="es-ES_tradnl" sz="2000" dirty="0" smtClean="0"/>
              <a:t>)</a:t>
            </a:r>
            <a:r>
              <a:rPr lang="en-US" sz="2000" dirty="0" smtClean="0"/>
              <a:t> </a:t>
            </a:r>
            <a:r>
              <a:rPr lang="en-US" sz="2000" i="1" baseline="-25000" dirty="0" err="1" smtClean="0"/>
              <a:t>i</a:t>
            </a:r>
            <a:r>
              <a:rPr lang="en-US" sz="2000" i="1" baseline="-25000" dirty="0" smtClean="0"/>
              <a:t>=1 </a:t>
            </a:r>
            <a:r>
              <a:rPr lang="is-IS" sz="2000" i="1" baseline="-25000" dirty="0" smtClean="0"/>
              <a:t>… </a:t>
            </a:r>
            <a:r>
              <a:rPr lang="en-US" sz="2000" i="1" baseline="-25000" dirty="0" smtClean="0"/>
              <a:t>n</a:t>
            </a:r>
            <a:r>
              <a:rPr lang="en-US" sz="2000" dirty="0" smtClean="0"/>
              <a:t>, </a:t>
            </a:r>
            <a:r>
              <a:rPr lang="en-US" sz="2000" dirty="0"/>
              <a:t>where </a:t>
            </a:r>
            <a:r>
              <a:rPr lang="en-US" sz="2000" i="1" dirty="0" smtClean="0"/>
              <a:t>x</a:t>
            </a:r>
            <a:r>
              <a:rPr lang="en-US" sz="2000" i="1" baseline="-25000" dirty="0" smtClean="0"/>
              <a:t>i</a:t>
            </a:r>
            <a:r>
              <a:rPr lang="en-US" sz="2000" dirty="0" smtClean="0"/>
              <a:t> and </a:t>
            </a:r>
            <a:r>
              <a:rPr lang="en-US" sz="2000" i="1" dirty="0" err="1" smtClean="0"/>
              <a:t>y</a:t>
            </a:r>
            <a:r>
              <a:rPr lang="en-US" sz="2000" i="1" baseline="-25000" dirty="0" err="1" smtClean="0"/>
              <a:t>i</a:t>
            </a:r>
            <a:r>
              <a:rPr lang="en-US" sz="2000" dirty="0" smtClean="0"/>
              <a:t> denote </a:t>
            </a:r>
            <a:r>
              <a:rPr lang="en-US" sz="2000" dirty="0"/>
              <a:t>the </a:t>
            </a:r>
            <a:r>
              <a:rPr lang="en-US" sz="2000" i="1" dirty="0" err="1" smtClean="0"/>
              <a:t>i</a:t>
            </a:r>
            <a:r>
              <a:rPr lang="en-US" sz="2000" dirty="0" err="1" smtClean="0"/>
              <a:t>-th</a:t>
            </a:r>
            <a:r>
              <a:rPr lang="en-US" sz="2000" dirty="0" smtClean="0"/>
              <a:t> observation </a:t>
            </a:r>
            <a:r>
              <a:rPr lang="en-US" sz="2000" dirty="0"/>
              <a:t>of the predictor and response variables</a:t>
            </a:r>
            <a:r>
              <a:rPr lang="en-US" sz="2000" dirty="0" smtClean="0"/>
              <a:t>, respectively</a:t>
            </a:r>
            <a:r>
              <a:rPr lang="en-US" sz="2000" dirty="0"/>
              <a:t>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2063" y="2012538"/>
            <a:ext cx="5137398" cy="3629718"/>
            <a:chOff x="1886329" y="2655595"/>
            <a:chExt cx="5137398" cy="3629718"/>
          </a:xfrm>
        </p:grpSpPr>
        <p:sp>
          <p:nvSpPr>
            <p:cNvPr id="3" name="Rectangle 2"/>
            <p:cNvSpPr/>
            <p:nvPr/>
          </p:nvSpPr>
          <p:spPr>
            <a:xfrm>
              <a:off x="2282019" y="3386205"/>
              <a:ext cx="1865262" cy="248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67960" y="2665516"/>
              <a:ext cx="34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X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90293" y="3386205"/>
              <a:ext cx="1018349" cy="248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84" y="265559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2019" y="3102326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4619" y="3095448"/>
              <a:ext cx="299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p</a:t>
              </a:r>
              <a:endParaRPr lang="en-US" sz="12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7929" y="338369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92443" y="5589777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</a:t>
              </a:r>
              <a:endParaRPr lang="en-US" sz="12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6884" y="5599444"/>
              <a:ext cx="5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 x p</a:t>
              </a:r>
              <a:endParaRPr lang="en-US" sz="12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93" y="3116226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0038" y="310021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q</a:t>
              </a:r>
              <a:endParaRPr lang="en-US" sz="1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7175" y="338369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91689" y="5589777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</a:t>
              </a:r>
              <a:endParaRPr lang="en-US" sz="12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8642" y="5589496"/>
              <a:ext cx="5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 x q</a:t>
              </a:r>
              <a:endParaRPr lang="en-US" sz="1200" i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4720" y="4280654"/>
              <a:ext cx="3065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/>
                <a:t>x</a:t>
              </a:r>
              <a:r>
                <a:rPr lang="en-US" sz="1400" i="1" baseline="-25000" dirty="0" smtClean="0"/>
                <a:t>i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31861" y="4280654"/>
              <a:ext cx="309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err="1" smtClean="0"/>
                <a:t>y</a:t>
              </a:r>
              <a:r>
                <a:rPr lang="en-US" sz="1400" i="1" baseline="-25000" dirty="0" err="1" smtClean="0"/>
                <a:t>i</a:t>
              </a:r>
              <a:endParaRPr lang="en-US" sz="14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896489" y="4307840"/>
              <a:ext cx="4798951" cy="0"/>
            </a:xfrm>
            <a:prstGeom prst="line">
              <a:avLst/>
            </a:prstGeom>
            <a:ln w="19050"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86329" y="4612640"/>
              <a:ext cx="4798951" cy="0"/>
            </a:xfrm>
            <a:prstGeom prst="line">
              <a:avLst/>
            </a:prstGeom>
            <a:ln w="19050"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68229" y="5977536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Predictors</a:t>
              </a:r>
              <a:endParaRPr lang="en-US" sz="1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44375" y="597753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Responses</a:t>
              </a:r>
              <a:endParaRPr lang="en-US" sz="1400" b="1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16822" y="5680082"/>
            <a:ext cx="1576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=(</a:t>
            </a:r>
            <a:r>
              <a:rPr lang="en-US" i="1" dirty="0" smtClean="0"/>
              <a:t>x</a:t>
            </a:r>
            <a:r>
              <a:rPr lang="en-US" i="1" baseline="-25000" dirty="0" smtClean="0"/>
              <a:t>i1</a:t>
            </a:r>
            <a:r>
              <a:rPr lang="en-US" i="1" dirty="0" smtClean="0"/>
              <a:t>, </a:t>
            </a:r>
            <a:r>
              <a:rPr lang="is-IS" i="1" dirty="0" smtClean="0"/>
              <a:t>…, x</a:t>
            </a:r>
            <a:r>
              <a:rPr lang="is-IS" i="1" baseline="-25000" dirty="0" smtClean="0"/>
              <a:t>1p</a:t>
            </a:r>
            <a:r>
              <a:rPr lang="is-IS" dirty="0" smtClean="0"/>
              <a:t>)</a:t>
            </a:r>
            <a:r>
              <a:rPr lang="is-IS" baseline="30000" dirty="0" smtClean="0"/>
              <a:t>T</a:t>
            </a:r>
            <a:endParaRPr lang="en-US" baseline="30000" dirty="0"/>
          </a:p>
        </p:txBody>
      </p:sp>
      <p:sp>
        <p:nvSpPr>
          <p:cNvPr id="25" name="Rectangle 24"/>
          <p:cNvSpPr/>
          <p:nvPr/>
        </p:nvSpPr>
        <p:spPr>
          <a:xfrm>
            <a:off x="3692555" y="5666628"/>
            <a:ext cx="152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=(y</a:t>
            </a:r>
            <a:r>
              <a:rPr lang="en-US" i="1" baseline="-25000" dirty="0" smtClean="0"/>
              <a:t>i1</a:t>
            </a:r>
            <a:r>
              <a:rPr lang="en-US" i="1" dirty="0" smtClean="0"/>
              <a:t>, </a:t>
            </a:r>
            <a:r>
              <a:rPr lang="is-IS" i="1" dirty="0" smtClean="0"/>
              <a:t>…, y</a:t>
            </a:r>
            <a:r>
              <a:rPr lang="is-IS" i="1" baseline="-25000" dirty="0" smtClean="0"/>
              <a:t>1q</a:t>
            </a:r>
            <a:r>
              <a:rPr lang="is-IS" dirty="0" smtClean="0"/>
              <a:t>)</a:t>
            </a:r>
            <a:r>
              <a:rPr lang="is-IS" baseline="30000" dirty="0" smtClean="0"/>
              <a:t>T</a:t>
            </a:r>
            <a:endParaRPr lang="en-US" baseline="30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586" y="6159353"/>
            <a:ext cx="912283" cy="6986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7522" y="6040120"/>
            <a:ext cx="1037814" cy="8178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432021" y="2160958"/>
            <a:ext cx="3596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PLS regression </a:t>
            </a:r>
            <a:r>
              <a:rPr lang="en-US" dirty="0"/>
              <a:t>is based on the </a:t>
            </a:r>
            <a:r>
              <a:rPr lang="en-US" dirty="0" smtClean="0"/>
              <a:t>basic </a:t>
            </a:r>
            <a:r>
              <a:rPr lang="en-US" dirty="0"/>
              <a:t>latent </a:t>
            </a:r>
            <a:r>
              <a:rPr lang="en-US" dirty="0" smtClean="0"/>
              <a:t>component decomposition</a:t>
            </a:r>
            <a:r>
              <a:rPr lang="en-US" dirty="0"/>
              <a:t>: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6559" y="2905881"/>
            <a:ext cx="3476911" cy="86306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496559" y="3794682"/>
            <a:ext cx="35321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T: </a:t>
            </a:r>
            <a:r>
              <a:rPr lang="en-US" i="1" dirty="0" err="1" smtClean="0"/>
              <a:t>n</a:t>
            </a:r>
            <a:r>
              <a:rPr lang="en-US" dirty="0" err="1" smtClean="0"/>
              <a:t>x</a:t>
            </a:r>
            <a:r>
              <a:rPr lang="en-US" i="1" dirty="0" err="1" smtClean="0"/>
              <a:t>c</a:t>
            </a:r>
            <a:r>
              <a:rPr lang="en-US" dirty="0" smtClean="0"/>
              <a:t> </a:t>
            </a:r>
            <a:r>
              <a:rPr lang="en-US" dirty="0"/>
              <a:t>matrix giving the </a:t>
            </a:r>
            <a:r>
              <a:rPr lang="en-US" dirty="0" smtClean="0"/>
              <a:t>latent components </a:t>
            </a:r>
            <a:r>
              <a:rPr lang="en-US" dirty="0"/>
              <a:t>for the </a:t>
            </a:r>
            <a:r>
              <a:rPr lang="en-US" i="1" dirty="0"/>
              <a:t>n</a:t>
            </a:r>
            <a:r>
              <a:rPr lang="en-US" dirty="0"/>
              <a:t> observations,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 (of size </a:t>
            </a:r>
            <a:r>
              <a:rPr lang="en-US" i="1" dirty="0" err="1" smtClean="0"/>
              <a:t>p</a:t>
            </a:r>
            <a:r>
              <a:rPr lang="en-US" dirty="0" err="1" smtClean="0"/>
              <a:t>x</a:t>
            </a:r>
            <a:r>
              <a:rPr lang="en-US" i="1" dirty="0" err="1" smtClean="0"/>
              <a:t>c</a:t>
            </a:r>
            <a:r>
              <a:rPr lang="en-US" dirty="0" smtClean="0"/>
              <a:t>) and Q (</a:t>
            </a:r>
            <a:r>
              <a:rPr lang="en-US" dirty="0"/>
              <a:t>of size </a:t>
            </a:r>
            <a:r>
              <a:rPr lang="en-US" i="1" dirty="0" err="1" smtClean="0"/>
              <a:t>q</a:t>
            </a:r>
            <a:r>
              <a:rPr lang="en-US" dirty="0" err="1" smtClean="0"/>
              <a:t>x</a:t>
            </a:r>
            <a:r>
              <a:rPr lang="en-US" i="1" dirty="0" err="1" smtClean="0"/>
              <a:t>c</a:t>
            </a:r>
            <a:r>
              <a:rPr lang="en-US" dirty="0" smtClean="0"/>
              <a:t>) </a:t>
            </a:r>
            <a:r>
              <a:rPr lang="en-US" dirty="0"/>
              <a:t>are matrices of coefficients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 (of size </a:t>
            </a:r>
            <a:r>
              <a:rPr lang="en-US" i="1" dirty="0" err="1" smtClean="0"/>
              <a:t>n</a:t>
            </a:r>
            <a:r>
              <a:rPr lang="en-US" dirty="0" err="1" smtClean="0"/>
              <a:t>x</a:t>
            </a:r>
            <a:r>
              <a:rPr lang="en-US" i="1" dirty="0" err="1" smtClean="0"/>
              <a:t>p</a:t>
            </a:r>
            <a:r>
              <a:rPr lang="en-US" dirty="0"/>
              <a:t>) and F (of size </a:t>
            </a:r>
            <a:r>
              <a:rPr lang="en-US" i="1" dirty="0" err="1" smtClean="0"/>
              <a:t>n</a:t>
            </a:r>
            <a:r>
              <a:rPr lang="en-US" dirty="0" err="1" smtClean="0"/>
              <a:t>x</a:t>
            </a:r>
            <a:r>
              <a:rPr lang="en-US" i="1" dirty="0" err="1" smtClean="0"/>
              <a:t>q</a:t>
            </a:r>
            <a:r>
              <a:rPr lang="en-US" dirty="0"/>
              <a:t>) are matrices </a:t>
            </a:r>
            <a:r>
              <a:rPr lang="en-US" dirty="0" smtClean="0"/>
              <a:t>of random </a:t>
            </a:r>
            <a:r>
              <a:rPr lang="en-US" dirty="0"/>
              <a:t>errors.</a:t>
            </a:r>
          </a:p>
        </p:txBody>
      </p:sp>
    </p:spTree>
    <p:extLst>
      <p:ext uri="{BB962C8B-B14F-4D97-AF65-F5344CB8AC3E}">
        <p14:creationId xmlns:p14="http://schemas.microsoft.com/office/powerpoint/2010/main" xmlns="" val="42261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ja-JP" dirty="0" smtClean="0"/>
              <a:t>PLS</a:t>
            </a:r>
            <a:r>
              <a:rPr lang="ja-JP" altLang="en-US" dirty="0" smtClean="0"/>
              <a:t> </a:t>
            </a:r>
            <a:r>
              <a:rPr lang="en-US" altLang="ja-JP" dirty="0" smtClean="0"/>
              <a:t>Regression</a:t>
            </a:r>
            <a:endParaRPr lang="en-US" dirty="0"/>
          </a:p>
        </p:txBody>
      </p:sp>
      <p:grpSp>
        <p:nvGrpSpPr>
          <p:cNvPr id="17" name="Group 25"/>
          <p:cNvGrpSpPr/>
          <p:nvPr/>
        </p:nvGrpSpPr>
        <p:grpSpPr>
          <a:xfrm>
            <a:off x="132063" y="1006698"/>
            <a:ext cx="5137398" cy="3629718"/>
            <a:chOff x="1886329" y="2655595"/>
            <a:chExt cx="5137398" cy="3629718"/>
          </a:xfrm>
        </p:grpSpPr>
        <p:sp>
          <p:nvSpPr>
            <p:cNvPr id="3" name="Rectangle 2"/>
            <p:cNvSpPr/>
            <p:nvPr/>
          </p:nvSpPr>
          <p:spPr>
            <a:xfrm>
              <a:off x="2282019" y="3386205"/>
              <a:ext cx="1865262" cy="248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67960" y="2665516"/>
              <a:ext cx="34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X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90293" y="3386205"/>
              <a:ext cx="1018349" cy="248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84" y="265559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2019" y="3102326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4619" y="3095448"/>
              <a:ext cx="299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p</a:t>
              </a:r>
              <a:endParaRPr lang="en-US" sz="12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7929" y="338369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92443" y="5589777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</a:t>
              </a:r>
              <a:endParaRPr lang="en-US" sz="12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6884" y="5599444"/>
              <a:ext cx="5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 x p</a:t>
              </a:r>
              <a:endParaRPr lang="en-US" sz="12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93" y="3116226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0038" y="310021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q</a:t>
              </a:r>
              <a:endParaRPr lang="en-US" sz="1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7175" y="338369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91689" y="5589777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</a:t>
              </a:r>
              <a:endParaRPr lang="en-US" sz="12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8642" y="5589496"/>
              <a:ext cx="5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 x q</a:t>
              </a:r>
              <a:endParaRPr lang="en-US" sz="1200" i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4720" y="4280654"/>
              <a:ext cx="3065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/>
                <a:t>x</a:t>
              </a:r>
              <a:r>
                <a:rPr lang="en-US" sz="1400" i="1" baseline="-25000" dirty="0" smtClean="0"/>
                <a:t>i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31861" y="4280654"/>
              <a:ext cx="309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err="1" smtClean="0"/>
                <a:t>y</a:t>
              </a:r>
              <a:r>
                <a:rPr lang="en-US" sz="1400" i="1" baseline="-25000" dirty="0" err="1" smtClean="0"/>
                <a:t>i</a:t>
              </a:r>
              <a:endParaRPr lang="en-US" sz="14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896489" y="4307840"/>
              <a:ext cx="4798951" cy="0"/>
            </a:xfrm>
            <a:prstGeom prst="line">
              <a:avLst/>
            </a:prstGeom>
            <a:ln w="19050"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86329" y="4612640"/>
              <a:ext cx="4798951" cy="0"/>
            </a:xfrm>
            <a:prstGeom prst="line">
              <a:avLst/>
            </a:prstGeom>
            <a:ln w="19050"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68229" y="5977536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Predictors</a:t>
              </a:r>
              <a:endParaRPr lang="en-US" sz="1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44375" y="597753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Responses</a:t>
              </a:r>
              <a:endParaRPr lang="en-US" sz="1400" b="1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16822" y="4674242"/>
            <a:ext cx="1576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=(</a:t>
            </a:r>
            <a:r>
              <a:rPr lang="en-US" i="1" dirty="0" smtClean="0"/>
              <a:t>x</a:t>
            </a:r>
            <a:r>
              <a:rPr lang="en-US" i="1" baseline="-25000" dirty="0" smtClean="0"/>
              <a:t>i1</a:t>
            </a:r>
            <a:r>
              <a:rPr lang="en-US" i="1" dirty="0" smtClean="0"/>
              <a:t>, </a:t>
            </a:r>
            <a:r>
              <a:rPr lang="is-IS" i="1" dirty="0" smtClean="0"/>
              <a:t>…, x</a:t>
            </a:r>
            <a:r>
              <a:rPr lang="is-IS" i="1" baseline="-25000" dirty="0" smtClean="0"/>
              <a:t>1p</a:t>
            </a:r>
            <a:r>
              <a:rPr lang="is-IS" dirty="0" smtClean="0"/>
              <a:t>)</a:t>
            </a:r>
            <a:r>
              <a:rPr lang="is-IS" baseline="30000" dirty="0" smtClean="0"/>
              <a:t>T</a:t>
            </a:r>
            <a:endParaRPr lang="en-US" baseline="30000" dirty="0"/>
          </a:p>
        </p:txBody>
      </p:sp>
      <p:sp>
        <p:nvSpPr>
          <p:cNvPr id="25" name="Rectangle 24"/>
          <p:cNvSpPr/>
          <p:nvPr/>
        </p:nvSpPr>
        <p:spPr>
          <a:xfrm>
            <a:off x="3692555" y="4660788"/>
            <a:ext cx="152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=(y</a:t>
            </a:r>
            <a:r>
              <a:rPr lang="en-US" i="1" baseline="-25000" dirty="0" smtClean="0"/>
              <a:t>i1</a:t>
            </a:r>
            <a:r>
              <a:rPr lang="en-US" i="1" dirty="0" smtClean="0"/>
              <a:t>, </a:t>
            </a:r>
            <a:r>
              <a:rPr lang="is-IS" i="1" dirty="0" smtClean="0"/>
              <a:t>…, y</a:t>
            </a:r>
            <a:r>
              <a:rPr lang="is-IS" i="1" baseline="-25000" dirty="0" smtClean="0"/>
              <a:t>1q</a:t>
            </a:r>
            <a:r>
              <a:rPr lang="is-IS" dirty="0" smtClean="0"/>
              <a:t>)</a:t>
            </a:r>
            <a:r>
              <a:rPr lang="is-IS" baseline="30000" dirty="0" smtClean="0"/>
              <a:t>T</a:t>
            </a:r>
            <a:endParaRPr lang="en-US" baseline="30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586" y="5153513"/>
            <a:ext cx="912283" cy="6986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7522" y="5034280"/>
            <a:ext cx="1037814" cy="81788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110480" y="937836"/>
            <a:ext cx="4033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PLS </a:t>
            </a:r>
            <a:r>
              <a:rPr lang="en-US" dirty="0" smtClean="0"/>
              <a:t>constructs </a:t>
            </a:r>
            <a:r>
              <a:rPr lang="en-US" dirty="0"/>
              <a:t>a matrix of latent </a:t>
            </a:r>
            <a:r>
              <a:rPr lang="en-US" dirty="0" smtClean="0"/>
              <a:t>components </a:t>
            </a:r>
            <a:r>
              <a:rPr lang="en-US" dirty="0"/>
              <a:t>T as a </a:t>
            </a:r>
            <a:r>
              <a:rPr lang="en-US" dirty="0" smtClean="0"/>
              <a:t>linear transformation </a:t>
            </a:r>
            <a:r>
              <a:rPr lang="en-US" dirty="0"/>
              <a:t>of X: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9440" y="1861166"/>
            <a:ext cx="2778760" cy="41431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110480" y="2306020"/>
            <a:ext cx="3931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 is a </a:t>
            </a:r>
            <a:r>
              <a:rPr lang="en-US" i="1" dirty="0" err="1" smtClean="0"/>
              <a:t>p</a:t>
            </a:r>
            <a:r>
              <a:rPr lang="en-US" dirty="0" err="1" smtClean="0"/>
              <a:t>x</a:t>
            </a:r>
            <a:r>
              <a:rPr lang="en-US" i="1" dirty="0" err="1" smtClean="0"/>
              <a:t>c</a:t>
            </a:r>
            <a:r>
              <a:rPr lang="en-US" dirty="0" smtClean="0"/>
              <a:t> </a:t>
            </a:r>
            <a:r>
              <a:rPr lang="en-US" dirty="0"/>
              <a:t>matrix of weights.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remainder </a:t>
            </a:r>
            <a:r>
              <a:rPr lang="en-US" dirty="0"/>
              <a:t>of the </a:t>
            </a:r>
            <a:r>
              <a:rPr lang="en-US" dirty="0" smtClean="0"/>
              <a:t>explanation,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columns</a:t>
            </a:r>
            <a:r>
              <a:rPr lang="en-US" dirty="0"/>
              <a:t> </a:t>
            </a:r>
            <a:r>
              <a:rPr lang="en-US" dirty="0" smtClean="0"/>
              <a:t>of W and </a:t>
            </a:r>
            <a:r>
              <a:rPr lang="en-US" dirty="0"/>
              <a:t>T </a:t>
            </a:r>
            <a:r>
              <a:rPr lang="en-US" dirty="0" smtClean="0"/>
              <a:t>are denoted </a:t>
            </a:r>
            <a:r>
              <a:rPr lang="en-US" dirty="0"/>
              <a:t>as 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i</a:t>
            </a:r>
            <a:r>
              <a:rPr lang="en-US" dirty="0" smtClean="0"/>
              <a:t>=(</a:t>
            </a:r>
            <a:r>
              <a:rPr lang="en-US" i="1" dirty="0"/>
              <a:t>w</a:t>
            </a:r>
            <a:r>
              <a:rPr lang="en-US" i="1" baseline="-25000" dirty="0"/>
              <a:t>1i</a:t>
            </a:r>
            <a:r>
              <a:rPr lang="en-US" dirty="0"/>
              <a:t>, . . .,</a:t>
            </a:r>
            <a:r>
              <a:rPr lang="en-US" i="1" dirty="0" err="1"/>
              <a:t>w</a:t>
            </a:r>
            <a:r>
              <a:rPr lang="en-US" i="1" baseline="-25000" dirty="0" err="1"/>
              <a:t>pi</a:t>
            </a:r>
            <a:r>
              <a:rPr lang="en-US" dirty="0"/>
              <a:t>)</a:t>
            </a:r>
            <a:r>
              <a:rPr lang="en-US" baseline="30000" dirty="0"/>
              <a:t>T</a:t>
            </a:r>
            <a:r>
              <a:rPr lang="en-US" dirty="0"/>
              <a:t> and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i</a:t>
            </a:r>
            <a:r>
              <a:rPr lang="en-US" dirty="0" smtClean="0"/>
              <a:t>=(</a:t>
            </a:r>
            <a:r>
              <a:rPr lang="en-US" i="1" dirty="0"/>
              <a:t>t</a:t>
            </a:r>
            <a:r>
              <a:rPr lang="en-US" i="1" baseline="-25000" dirty="0"/>
              <a:t>1i</a:t>
            </a:r>
            <a:r>
              <a:rPr lang="en-US" dirty="0"/>
              <a:t>, . . ., </a:t>
            </a:r>
            <a:r>
              <a:rPr lang="en-US" i="1" dirty="0" err="1"/>
              <a:t>t</a:t>
            </a:r>
            <a:r>
              <a:rPr lang="en-US" i="1" baseline="-25000" dirty="0" err="1"/>
              <a:t>ni</a:t>
            </a:r>
            <a:r>
              <a:rPr lang="en-US" dirty="0"/>
              <a:t>)</a:t>
            </a:r>
            <a:r>
              <a:rPr lang="en-US" baseline="30000" dirty="0"/>
              <a:t>T</a:t>
            </a:r>
            <a:r>
              <a:rPr lang="en-US" dirty="0"/>
              <a:t>,</a:t>
            </a:r>
          </a:p>
          <a:p>
            <a:r>
              <a:rPr lang="en-US" dirty="0"/>
              <a:t>respectively, for </a:t>
            </a:r>
            <a:r>
              <a:rPr lang="en-US" i="1" dirty="0" err="1" smtClean="0"/>
              <a:t>i</a:t>
            </a:r>
            <a:r>
              <a:rPr lang="en-US" dirty="0" smtClean="0"/>
              <a:t>=1</a:t>
            </a:r>
            <a:r>
              <a:rPr lang="en-US" dirty="0"/>
              <a:t>, . . ., </a:t>
            </a:r>
            <a:r>
              <a:rPr lang="en-US" i="1" dirty="0"/>
              <a:t>c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fixed matrix W, the random variables obtained by forming the</a:t>
            </a:r>
          </a:p>
          <a:p>
            <a:r>
              <a:rPr lang="en-US" dirty="0" smtClean="0"/>
              <a:t>corresponding linear transformations of 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dirty="0" smtClean="0"/>
              <a:t>, . . .,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p</a:t>
            </a:r>
            <a:r>
              <a:rPr lang="en-US" dirty="0" smtClean="0"/>
              <a:t> are denoted as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dirty="0" smtClean="0"/>
              <a:t>, . . .,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c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9440" y="5554594"/>
            <a:ext cx="2451100" cy="9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1907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126024" y="1828801"/>
            <a:ext cx="8915400" cy="3733800"/>
            <a:chOff x="384204" y="1314638"/>
            <a:chExt cx="8184486" cy="2820675"/>
          </a:xfrm>
        </p:grpSpPr>
        <p:pic>
          <p:nvPicPr>
            <p:cNvPr id="942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4204" y="1821181"/>
              <a:ext cx="8184486" cy="2314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2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3410" y="1314638"/>
              <a:ext cx="7105650" cy="875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990600"/>
            <a:ext cx="20288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11524"/>
            <a:ext cx="8991600" cy="43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PLS</a:t>
            </a:r>
            <a:r>
              <a:rPr lang="ja-JP" altLang="en-US" dirty="0" smtClean="0"/>
              <a:t> </a:t>
            </a:r>
            <a:r>
              <a:rPr lang="en-US" altLang="ja-JP" dirty="0" smtClean="0"/>
              <a:t>Regression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32063" y="1006698"/>
            <a:ext cx="5137398" cy="3629718"/>
            <a:chOff x="1886329" y="2655595"/>
            <a:chExt cx="5137398" cy="3629718"/>
          </a:xfrm>
        </p:grpSpPr>
        <p:sp>
          <p:nvSpPr>
            <p:cNvPr id="3" name="Rectangle 2"/>
            <p:cNvSpPr/>
            <p:nvPr/>
          </p:nvSpPr>
          <p:spPr>
            <a:xfrm>
              <a:off x="2282019" y="3386205"/>
              <a:ext cx="1865262" cy="248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67960" y="2665516"/>
              <a:ext cx="34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X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490293" y="3386205"/>
              <a:ext cx="1018349" cy="2480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1484" y="265559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2019" y="3102326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4619" y="3095448"/>
              <a:ext cx="299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p</a:t>
              </a:r>
              <a:endParaRPr lang="en-US" sz="1200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7929" y="338369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92443" y="5589777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</a:t>
              </a:r>
              <a:endParaRPr lang="en-US" sz="1200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6884" y="5599444"/>
              <a:ext cx="5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 x p</a:t>
              </a:r>
              <a:endParaRPr lang="en-US" sz="12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93" y="3116226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0038" y="310021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q</a:t>
              </a:r>
              <a:endParaRPr lang="en-US" sz="1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7175" y="3383699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1</a:t>
              </a:r>
              <a:endParaRPr lang="en-US" sz="12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91689" y="5589777"/>
              <a:ext cx="298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</a:t>
              </a:r>
              <a:endParaRPr lang="en-US" sz="12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8642" y="5589496"/>
              <a:ext cx="5150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/>
                <a:t>n x q</a:t>
              </a:r>
              <a:endParaRPr lang="en-US" sz="1200" i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4720" y="4280654"/>
              <a:ext cx="3065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smtClean="0"/>
                <a:t>x</a:t>
              </a:r>
              <a:r>
                <a:rPr lang="en-US" sz="1400" i="1" baseline="-25000" dirty="0" smtClean="0"/>
                <a:t>i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31861" y="4280654"/>
              <a:ext cx="309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 err="1" smtClean="0"/>
                <a:t>y</a:t>
              </a:r>
              <a:r>
                <a:rPr lang="en-US" sz="1400" i="1" baseline="-25000" dirty="0" err="1" smtClean="0"/>
                <a:t>i</a:t>
              </a:r>
              <a:endParaRPr lang="en-US" sz="14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896489" y="4307840"/>
              <a:ext cx="4798951" cy="0"/>
            </a:xfrm>
            <a:prstGeom prst="line">
              <a:avLst/>
            </a:prstGeom>
            <a:ln w="19050"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86329" y="4612640"/>
              <a:ext cx="4798951" cy="0"/>
            </a:xfrm>
            <a:prstGeom prst="line">
              <a:avLst/>
            </a:prstGeom>
            <a:ln w="19050"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68229" y="5977536"/>
              <a:ext cx="954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Predictors</a:t>
              </a:r>
              <a:endParaRPr lang="en-US" sz="1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44375" y="5977536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Responses</a:t>
              </a:r>
              <a:endParaRPr lang="en-US" sz="1400" b="1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16822" y="4674242"/>
            <a:ext cx="1576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=(</a:t>
            </a:r>
            <a:r>
              <a:rPr lang="en-US" i="1" dirty="0" smtClean="0"/>
              <a:t>x</a:t>
            </a:r>
            <a:r>
              <a:rPr lang="en-US" i="1" baseline="-25000" dirty="0" smtClean="0"/>
              <a:t>i1</a:t>
            </a:r>
            <a:r>
              <a:rPr lang="en-US" i="1" dirty="0" smtClean="0"/>
              <a:t>, </a:t>
            </a:r>
            <a:r>
              <a:rPr lang="is-IS" i="1" dirty="0" smtClean="0"/>
              <a:t>…, x</a:t>
            </a:r>
            <a:r>
              <a:rPr lang="is-IS" i="1" baseline="-25000" dirty="0" smtClean="0"/>
              <a:t>1p</a:t>
            </a:r>
            <a:r>
              <a:rPr lang="is-IS" dirty="0" smtClean="0"/>
              <a:t>)</a:t>
            </a:r>
            <a:r>
              <a:rPr lang="is-IS" baseline="30000" dirty="0" smtClean="0"/>
              <a:t>T</a:t>
            </a:r>
            <a:endParaRPr lang="en-US" baseline="30000" dirty="0"/>
          </a:p>
        </p:txBody>
      </p:sp>
      <p:sp>
        <p:nvSpPr>
          <p:cNvPr id="25" name="Rectangle 24"/>
          <p:cNvSpPr/>
          <p:nvPr/>
        </p:nvSpPr>
        <p:spPr>
          <a:xfrm>
            <a:off x="3692555" y="4660788"/>
            <a:ext cx="1529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r>
              <a:rPr lang="en-US" dirty="0" smtClean="0"/>
              <a:t>=(y</a:t>
            </a:r>
            <a:r>
              <a:rPr lang="en-US" i="1" baseline="-25000" dirty="0" smtClean="0"/>
              <a:t>i1</a:t>
            </a:r>
            <a:r>
              <a:rPr lang="en-US" i="1" dirty="0" smtClean="0"/>
              <a:t>, </a:t>
            </a:r>
            <a:r>
              <a:rPr lang="is-IS" i="1" dirty="0" smtClean="0"/>
              <a:t>…, y</a:t>
            </a:r>
            <a:r>
              <a:rPr lang="is-IS" i="1" baseline="-25000" dirty="0" smtClean="0"/>
              <a:t>1q</a:t>
            </a:r>
            <a:r>
              <a:rPr lang="is-IS" dirty="0" smtClean="0"/>
              <a:t>)</a:t>
            </a:r>
            <a:r>
              <a:rPr lang="is-IS" baseline="30000" dirty="0" smtClean="0"/>
              <a:t>T</a:t>
            </a:r>
            <a:endParaRPr lang="en-US" baseline="30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586" y="5153513"/>
            <a:ext cx="912283" cy="6986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7522" y="5034280"/>
            <a:ext cx="1037814" cy="8178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090161" y="976594"/>
            <a:ext cx="3982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latent components are then used for </a:t>
            </a:r>
            <a:r>
              <a:rPr lang="en-US" dirty="0" smtClean="0"/>
              <a:t>prediction in </a:t>
            </a:r>
            <a:r>
              <a:rPr lang="en-US" dirty="0"/>
              <a:t>place of the original variables: once T </a:t>
            </a:r>
            <a:r>
              <a:rPr lang="en-US" dirty="0" smtClean="0"/>
              <a:t>is constructed, </a:t>
            </a:r>
            <a:r>
              <a:rPr lang="en-US" dirty="0"/>
              <a:t>Q</a:t>
            </a:r>
            <a:r>
              <a:rPr lang="en-US" baseline="30000" dirty="0"/>
              <a:t>T</a:t>
            </a:r>
            <a:r>
              <a:rPr lang="en-US" dirty="0"/>
              <a:t> is obtained as the least squares</a:t>
            </a:r>
          </a:p>
          <a:p>
            <a:r>
              <a:rPr lang="en-US" dirty="0"/>
              <a:t>solution of Equation (1):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5282" y="2552918"/>
            <a:ext cx="2059518" cy="43583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150840" y="3119735"/>
            <a:ext cx="39220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Finally, the matrix B of regression coefficients </a:t>
            </a:r>
            <a:r>
              <a:rPr lang="en-US" dirty="0" smtClean="0"/>
              <a:t>for the </a:t>
            </a:r>
            <a:r>
              <a:rPr lang="en-US" dirty="0"/>
              <a:t>model </a:t>
            </a:r>
            <a:r>
              <a:rPr lang="en-US" dirty="0" smtClean="0"/>
              <a:t>Y=XB+F </a:t>
            </a:r>
            <a:r>
              <a:rPr lang="en-US" dirty="0"/>
              <a:t>is given as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8960" y="4047757"/>
            <a:ext cx="2778759" cy="3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66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PLS Benefits and Drawbacks</a:t>
            </a:r>
          </a:p>
        </p:txBody>
      </p:sp>
      <p:sp>
        <p:nvSpPr>
          <p:cNvPr id="641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Benefit</a:t>
            </a:r>
          </a:p>
          <a:p>
            <a:pPr lvl="1"/>
            <a:r>
              <a:rPr lang="en-US" sz="2000"/>
              <a:t>Simultaneous dimension reduction and regression</a:t>
            </a:r>
          </a:p>
          <a:p>
            <a:r>
              <a:rPr lang="en-US" sz="2400"/>
              <a:t>Drawbacks</a:t>
            </a:r>
          </a:p>
          <a:p>
            <a:pPr lvl="1"/>
            <a:r>
              <a:rPr lang="en-US" sz="2000"/>
              <a:t>Similar to PCA, PLS </a:t>
            </a: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chases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co-variability</a:t>
            </a:r>
          </a:p>
          <a:p>
            <a:pPr lvl="2"/>
            <a:r>
              <a:rPr lang="en-US" sz="1800"/>
              <a:t>PLS directions will be drawn to independent variables with the most variability (although this will be tempered by the need to also be related to the response)</a:t>
            </a:r>
          </a:p>
          <a:p>
            <a:pPr lvl="2"/>
            <a:r>
              <a:rPr lang="en-US" sz="1800"/>
              <a:t>Outliers may have significant influence on the directions, resulting scores, and relationship with the response.  Specifically, outliers can</a:t>
            </a:r>
          </a:p>
          <a:p>
            <a:pPr lvl="3"/>
            <a:r>
              <a:rPr lang="en-US" sz="1800"/>
              <a:t>make it appear that there is no relationship between the predictors and response when there truly is a relationship, or</a:t>
            </a:r>
          </a:p>
          <a:p>
            <a:pPr lvl="3"/>
            <a:r>
              <a:rPr lang="en-US" sz="1800"/>
              <a:t>make it appear that there is a relationship between the predictors and response when there truly is no relationship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CD23-B855-B449-9198-7DF5456C64CD}" type="slidenum">
              <a:rPr lang="en-US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0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014C1D-4459-AB49-8A35-F90581DEE478}" type="slidenum">
              <a:rPr lang="en-US"/>
              <a:pPr/>
              <a:t>59</a:t>
            </a:fld>
            <a:endParaRPr lang="en-US"/>
          </a:p>
        </p:txBody>
      </p:sp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PLS in Practice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PLS seeks to find </a:t>
            </a:r>
            <a:r>
              <a:rPr lang="en-US" dirty="0">
                <a:solidFill>
                  <a:srgbClr val="FF0000"/>
                </a:solidFill>
              </a:rPr>
              <a:t>latent </a:t>
            </a:r>
            <a:r>
              <a:rPr lang="en-US" dirty="0" smtClean="0">
                <a:solidFill>
                  <a:srgbClr val="FF0000"/>
                </a:solidFill>
              </a:rPr>
              <a:t>variables/components (LVs) </a:t>
            </a:r>
            <a:r>
              <a:rPr lang="en-US" dirty="0" smtClean="0"/>
              <a:t>that </a:t>
            </a:r>
            <a:r>
              <a:rPr lang="en-US" dirty="0"/>
              <a:t>summarize variability and are highly predictive of the response.</a:t>
            </a:r>
          </a:p>
          <a:p>
            <a:r>
              <a:rPr lang="en-US" dirty="0"/>
              <a:t>How do we determine the number of LVs to compute?</a:t>
            </a:r>
          </a:p>
          <a:p>
            <a:pPr lvl="1"/>
            <a:r>
              <a:rPr lang="en-US" dirty="0"/>
              <a:t>Evaluate RMSPE (or </a:t>
            </a:r>
            <a:r>
              <a:rPr lang="en-US" i="1" dirty="0"/>
              <a:t>Q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The optimal number </a:t>
            </a:r>
            <a:r>
              <a:rPr lang="en-US" dirty="0"/>
              <a:t>of components is the number of components that </a:t>
            </a:r>
            <a:r>
              <a:rPr lang="en-US" dirty="0">
                <a:solidFill>
                  <a:srgbClr val="FF0000"/>
                </a:solidFill>
              </a:rPr>
              <a:t>minimizes RMSPE</a:t>
            </a:r>
          </a:p>
        </p:txBody>
      </p:sp>
    </p:spTree>
    <p:extLst>
      <p:ext uri="{BB962C8B-B14F-4D97-AF65-F5344CB8AC3E}">
        <p14:creationId xmlns:p14="http://schemas.microsoft.com/office/powerpoint/2010/main" xmlns="" val="5805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8129045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0E41598-EC12-B147-99A4-0F37D1D3E2E2}" type="slidenum">
              <a:rPr lang="en-US"/>
              <a:pPr/>
              <a:t>60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Partial Least Squares </a:t>
            </a:r>
            <a:r>
              <a:rPr lang="en-US" altLang="ja-JP" dirty="0" err="1" smtClean="0">
                <a:solidFill>
                  <a:schemeClr val="tx1"/>
                </a:solidFill>
              </a:rPr>
              <a:t>Disciminant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</a:rPr>
              <a:t>Analysis</a:t>
            </a:r>
            <a:r>
              <a:rPr lang="ja-JP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(PLS</a:t>
            </a:r>
            <a:r>
              <a:rPr lang="en-US" altLang="ja-JP" dirty="0" smtClean="0">
                <a:solidFill>
                  <a:schemeClr val="tx1"/>
                </a:solidFill>
              </a:rPr>
              <a:t>-DA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78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" y="0"/>
            <a:ext cx="9067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32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PLS-DA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supervise</a:t>
            </a:r>
            <a:r>
              <a:rPr lang="en-US" sz="2400" dirty="0"/>
              <a:t>d method that uses </a:t>
            </a:r>
            <a:r>
              <a:rPr lang="en-US" sz="2400" dirty="0">
                <a:solidFill>
                  <a:srgbClr val="FF0000"/>
                </a:solidFill>
              </a:rPr>
              <a:t>multiple linear regression </a:t>
            </a:r>
            <a:r>
              <a:rPr lang="en-US" sz="2400" dirty="0"/>
              <a:t>technique to find the </a:t>
            </a:r>
            <a:r>
              <a:rPr lang="en-US" sz="2400" dirty="0">
                <a:solidFill>
                  <a:srgbClr val="FF0000"/>
                </a:solidFill>
              </a:rPr>
              <a:t>direction of maximum covariance</a:t>
            </a:r>
            <a:r>
              <a:rPr lang="en-US" sz="2400" dirty="0"/>
              <a:t> between</a:t>
            </a:r>
            <a:r>
              <a:rPr lang="en-US" sz="2400" baseline="30000" dirty="0"/>
              <a:t> </a:t>
            </a:r>
            <a:r>
              <a:rPr lang="en-US" sz="2400" dirty="0"/>
              <a:t>a data set (</a:t>
            </a:r>
            <a:r>
              <a:rPr lang="en-US" sz="2400" i="1" dirty="0"/>
              <a:t>X</a:t>
            </a:r>
            <a:r>
              <a:rPr lang="en-US" sz="2400" dirty="0"/>
              <a:t>) and the class membership (</a:t>
            </a:r>
            <a:r>
              <a:rPr lang="en-US" sz="2400" i="1" dirty="0"/>
              <a:t>Y</a:t>
            </a:r>
            <a:r>
              <a:rPr lang="en-US" sz="2400" dirty="0"/>
              <a:t>)</a:t>
            </a:r>
          </a:p>
          <a:p>
            <a:pPr marL="674370" lvl="1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000" dirty="0"/>
              <a:t>X-block contains two-dimensional matrix (I x J), where I is object and J is feature/attribute</a:t>
            </a:r>
          </a:p>
          <a:p>
            <a:pPr marL="674370" lvl="1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000" dirty="0"/>
              <a:t>Y-block contains two-dimensional matrix (I x K), where K is class</a:t>
            </a:r>
          </a:p>
          <a:p>
            <a:pPr marL="674370" lvl="1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000" dirty="0"/>
              <a:t>X-block is called as predictors and Y-block is called as response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ea typeface="+mn-ea"/>
              </a:rPr>
              <a:t>Partial Least Squares Discriminant Analysis (PLS-DA) is a statistical model for classification and discrimination based on Partial Least Squares Regression (PLSR)</a:t>
            </a:r>
          </a:p>
          <a:p>
            <a:pPr marL="674370" lvl="1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000" dirty="0" smtClean="0"/>
              <a:t>PLS-DA model is a special case of PLSR in which the response variable has the properties of categories or classes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i="1" dirty="0" smtClean="0">
                <a:ea typeface="+mn-ea"/>
              </a:rPr>
              <a:t>De facto </a:t>
            </a:r>
            <a:r>
              <a:rPr lang="en-US" sz="2400" dirty="0" smtClean="0">
                <a:ea typeface="+mn-ea"/>
              </a:rPr>
              <a:t>standard for </a:t>
            </a:r>
            <a:r>
              <a:rPr lang="en-US" sz="2400" dirty="0" err="1" smtClean="0">
                <a:ea typeface="+mn-ea"/>
              </a:rPr>
              <a:t>chemometric</a:t>
            </a:r>
            <a:r>
              <a:rPr lang="en-US" sz="2400" dirty="0" smtClean="0">
                <a:ea typeface="+mn-ea"/>
              </a:rPr>
              <a:t> 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Fifth International Conference of </a:t>
            </a:r>
            <a:r>
              <a:rPr lang="en-US" err="1"/>
              <a:t>Metabolomic</a:t>
            </a:r>
            <a:r>
              <a:rPr lang="en-US"/>
              <a:t> Society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4169A-C5A8-2144-BA0D-B3F39D52AC82}" type="slidenum">
              <a:rPr lang="en-US">
                <a:solidFill>
                  <a:srgbClr val="045C75"/>
                </a:solidFill>
                <a:latin typeface="Constantia" charset="0"/>
              </a:rPr>
              <a:pPr eaLnBrk="1" hangingPunct="1"/>
              <a:t>62</a:t>
            </a:fld>
            <a:endParaRPr lang="en-US">
              <a:solidFill>
                <a:srgbClr val="045C75"/>
              </a:solidFill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34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PLS-DA</a:t>
            </a: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261905" y="3564136"/>
            <a:ext cx="3620326" cy="2726774"/>
            <a:chOff x="128738" y="2972848"/>
            <a:chExt cx="4921195" cy="37065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38" y="2972848"/>
              <a:ext cx="4921195" cy="370656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37875" y="3154928"/>
              <a:ext cx="833579" cy="793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719" y="5519747"/>
              <a:ext cx="714520" cy="793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719" y="4295861"/>
              <a:ext cx="833579" cy="3472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28241" y="88740"/>
            <a:ext cx="659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PLS-DA consists of two steps: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decomposition and regression steps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02564" y="1054645"/>
            <a:ext cx="51398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Decomposition</a:t>
            </a:r>
            <a:r>
              <a:rPr lang="en-US" dirty="0" smtClean="0"/>
              <a:t>: Both </a:t>
            </a:r>
            <a:r>
              <a:rPr lang="en-US" dirty="0"/>
              <a:t>predictors and responses are decomposed into factors such that the factors of predictors have maximum covariance with the corresponding factors of </a:t>
            </a:r>
            <a:r>
              <a:rPr lang="en-US" dirty="0" smtClean="0"/>
              <a:t>responses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040" y="2389149"/>
            <a:ext cx="514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is a matrix of the underlying factor of X, obtained by </a:t>
            </a:r>
            <a:r>
              <a:rPr lang="en-US" dirty="0" err="1" smtClean="0"/>
              <a:t>maximazing</a:t>
            </a:r>
            <a:r>
              <a:rPr lang="en-US" dirty="0" smtClean="0"/>
              <a:t> its covariance with the corresponding matrix of the underlying factors of Y  </a:t>
            </a:r>
          </a:p>
          <a:p>
            <a:pPr algn="ctr"/>
            <a:r>
              <a:rPr lang="en-US" b="1" dirty="0" smtClean="0"/>
              <a:t>T = XW                       		(Eq.1)</a:t>
            </a:r>
          </a:p>
          <a:p>
            <a:r>
              <a:rPr lang="en-US" dirty="0" smtClean="0"/>
              <a:t>where W is a matrix of weight, C is the number of factors extracted.</a:t>
            </a:r>
          </a:p>
          <a:p>
            <a:endParaRPr lang="en-US" dirty="0"/>
          </a:p>
        </p:txBody>
      </p:sp>
      <p:grpSp>
        <p:nvGrpSpPr>
          <p:cNvPr id="5" name="Group 16"/>
          <p:cNvGrpSpPr/>
          <p:nvPr/>
        </p:nvGrpSpPr>
        <p:grpSpPr>
          <a:xfrm>
            <a:off x="261905" y="1092835"/>
            <a:ext cx="3363004" cy="1730287"/>
            <a:chOff x="247797" y="982820"/>
            <a:chExt cx="3978807" cy="20471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97" y="982820"/>
              <a:ext cx="3978807" cy="18333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59457" y="2660609"/>
              <a:ext cx="304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06417" y="2660609"/>
              <a:ext cx="304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598383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PLS-DA</a:t>
            </a: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261905" y="3564136"/>
            <a:ext cx="3620326" cy="2726774"/>
            <a:chOff x="128738" y="2972848"/>
            <a:chExt cx="4921195" cy="370656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38" y="2972848"/>
              <a:ext cx="4921195" cy="370656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37875" y="3154928"/>
              <a:ext cx="833579" cy="793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719" y="5519747"/>
              <a:ext cx="714520" cy="7936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7719" y="4295861"/>
              <a:ext cx="833579" cy="3472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428241" y="88740"/>
            <a:ext cx="6593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PLS-DA consists of two steps: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decomposition and regression steps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3040" y="1098829"/>
            <a:ext cx="5140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Regression</a:t>
            </a:r>
            <a:r>
              <a:rPr lang="en-US" dirty="0" smtClean="0"/>
              <a:t>: statistical process for estimating relationship between variables</a:t>
            </a:r>
          </a:p>
          <a:p>
            <a:r>
              <a:rPr lang="en-US" dirty="0" smtClean="0"/>
              <a:t>T  thus is a good predictor of Y and replaced the original predictors X during the regression step</a:t>
            </a:r>
          </a:p>
          <a:p>
            <a:pPr algn="ctr"/>
            <a:r>
              <a:rPr lang="en-US" b="1" dirty="0" smtClean="0"/>
              <a:t>Y = </a:t>
            </a:r>
            <a:r>
              <a:rPr lang="en-US" b="1" dirty="0" err="1" smtClean="0"/>
              <a:t>TQ</a:t>
            </a:r>
            <a:r>
              <a:rPr lang="en-US" b="1" baseline="30000" dirty="0" err="1" smtClean="0"/>
              <a:t>t</a:t>
            </a:r>
            <a:r>
              <a:rPr lang="en-US" b="1" dirty="0" smtClean="0"/>
              <a:t> + D                               	(Eq.2)</a:t>
            </a:r>
          </a:p>
          <a:p>
            <a:r>
              <a:rPr lang="en-US" dirty="0" smtClean="0"/>
              <a:t>where Q is as matrix regression coefficients in term of T as the predictor. The Y-residual express the deviation between the observed and the predicted responses</a:t>
            </a:r>
          </a:p>
          <a:p>
            <a:r>
              <a:rPr lang="en-US" dirty="0" err="1"/>
              <a:t>Subtituting</a:t>
            </a:r>
            <a:r>
              <a:rPr lang="en-US" dirty="0"/>
              <a:t> Eq.1 into Eq.2 to obtain the multiple regression model of PLS-DA</a:t>
            </a:r>
          </a:p>
          <a:p>
            <a:pPr algn="ctr"/>
            <a:r>
              <a:rPr lang="en-US" b="1" dirty="0"/>
              <a:t>Y = </a:t>
            </a:r>
            <a:r>
              <a:rPr lang="en-US" b="1" dirty="0" err="1"/>
              <a:t>XWQ</a:t>
            </a:r>
            <a:r>
              <a:rPr lang="en-US" b="1" baseline="30000" dirty="0" err="1"/>
              <a:t>t</a:t>
            </a:r>
            <a:r>
              <a:rPr lang="en-US" b="1" dirty="0"/>
              <a:t> + D = XB + </a:t>
            </a:r>
            <a:r>
              <a:rPr lang="en-US" b="1" dirty="0" smtClean="0"/>
              <a:t>D		(Eq.3)</a:t>
            </a:r>
            <a:endParaRPr lang="en-US" b="1" dirty="0"/>
          </a:p>
          <a:p>
            <a:r>
              <a:rPr lang="en-US" dirty="0"/>
              <a:t>where the PLS-DA coefficient matrix B, the regression </a:t>
            </a:r>
            <a:r>
              <a:rPr lang="en-US" dirty="0" err="1"/>
              <a:t>coeffients</a:t>
            </a:r>
            <a:r>
              <a:rPr lang="en-US" dirty="0"/>
              <a:t> in term of X as the predictor, is calculated as B = </a:t>
            </a:r>
            <a:r>
              <a:rPr lang="en-US" dirty="0" err="1" smtClean="0"/>
              <a:t>WQ</a:t>
            </a:r>
            <a:r>
              <a:rPr lang="en-US" baseline="30000" dirty="0" err="1" smtClean="0"/>
              <a:t>t</a:t>
            </a:r>
            <a:endParaRPr lang="en-US" dirty="0"/>
          </a:p>
        </p:txBody>
      </p:sp>
      <p:grpSp>
        <p:nvGrpSpPr>
          <p:cNvPr id="5" name="Group 16"/>
          <p:cNvGrpSpPr/>
          <p:nvPr/>
        </p:nvGrpSpPr>
        <p:grpSpPr>
          <a:xfrm>
            <a:off x="261905" y="1092835"/>
            <a:ext cx="3363004" cy="1730287"/>
            <a:chOff x="247797" y="982820"/>
            <a:chExt cx="3978807" cy="20471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797" y="982820"/>
              <a:ext cx="3978807" cy="18333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59457" y="2660609"/>
              <a:ext cx="304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06417" y="2660609"/>
              <a:ext cx="304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702957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PLS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DA vs. PCA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3906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77200" cy="5181600"/>
          </a:xfrm>
        </p:spPr>
        <p:txBody>
          <a:bodyPr/>
          <a:lstStyle/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Partial Least Squares Discriminant Analysis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PLS-DA is a supervised classification technique while PCA is an unsupervised clustering technique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PLS-DA uses </a:t>
            </a:r>
            <a:r>
              <a:rPr lang="ja-JP" altLang="en-US" sz="280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>
                <a:latin typeface="Arial" charset="0"/>
                <a:ea typeface="ＭＳ Ｐゴシック" charset="0"/>
                <a:cs typeface="ＭＳ Ｐゴシック" charset="0"/>
              </a:rPr>
              <a:t>labeled</a:t>
            </a:r>
            <a:r>
              <a:rPr lang="ja-JP" altLang="en-US" sz="280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>
                <a:latin typeface="Arial" charset="0"/>
                <a:ea typeface="ＭＳ Ｐゴシック" charset="0"/>
                <a:cs typeface="ＭＳ Ｐゴシック" charset="0"/>
              </a:rPr>
              <a:t> data while PCA uses no prior knowledge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PLS-DA enhances the separation between groups of observations by rotating PCA components such that a maximum separation among classes is obtained</a:t>
            </a:r>
          </a:p>
        </p:txBody>
      </p:sp>
    </p:spTree>
    <p:extLst>
      <p:ext uri="{BB962C8B-B14F-4D97-AF65-F5344CB8AC3E}">
        <p14:creationId xmlns:p14="http://schemas.microsoft.com/office/powerpoint/2010/main" xmlns="" val="31722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PLS-DA Validation</a:t>
            </a:r>
          </a:p>
        </p:txBody>
      </p:sp>
      <p:sp>
        <p:nvSpPr>
          <p:cNvPr id="124930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PLS-DA results are essentially prediction models or class predictors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These models need to be validated and assessed to make sure they are not over-trained or over-fitted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There are several routes to assessing the quality and robustness of the model –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/Q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assessments and permutation testing</a:t>
            </a:r>
          </a:p>
        </p:txBody>
      </p:sp>
    </p:spTree>
    <p:extLst>
      <p:ext uri="{BB962C8B-B14F-4D97-AF65-F5344CB8AC3E}">
        <p14:creationId xmlns:p14="http://schemas.microsoft.com/office/powerpoint/2010/main" xmlns="" val="235613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Validating PLS-DA with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&amp;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259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performance of a PLS-DA model can be quantitatively evaluated in terms of an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and/or a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value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is the correlation index and refers to the goodness of fit or the explained variation (range = 0-1)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refers to the predicted variation or quality of prediction (range = 0-1)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Typically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and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track very closely together</a:t>
            </a:r>
          </a:p>
        </p:txBody>
      </p:sp>
    </p:spTree>
    <p:extLst>
      <p:ext uri="{BB962C8B-B14F-4D97-AF65-F5344CB8AC3E}">
        <p14:creationId xmlns:p14="http://schemas.microsoft.com/office/powerpoint/2010/main" xmlns="" val="22119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PLS-DA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269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is a quantitative measure (with a maximum value of 1) that indicates how well the PLS-DA model is able to mathematically reproduce the data in the data set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poorly fit model will have an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of 0.2 or 0.3, while a well-fit model will have an R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of 0.7 or 0.8. </a:t>
            </a:r>
          </a:p>
        </p:txBody>
      </p:sp>
    </p:spTree>
    <p:extLst>
      <p:ext uri="{BB962C8B-B14F-4D97-AF65-F5344CB8AC3E}">
        <p14:creationId xmlns:p14="http://schemas.microsoft.com/office/powerpoint/2010/main" xmlns="" val="38930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PLS-DA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128002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077200" cy="4114800"/>
          </a:xfrm>
        </p:spPr>
        <p:txBody>
          <a:bodyPr>
            <a:normAutofit fontScale="925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To guard against over-fitting, the value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is commonly determined. 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is usually estimated by cross validation or permutation testing to assess the predictive ability of the model relative to the number of principal components used in the model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Generally a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&gt; 0.5 if considered good while a Q</a:t>
            </a:r>
            <a:r>
              <a:rPr lang="en-US" baseline="30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of 0.9 is outstanding </a:t>
            </a:r>
          </a:p>
        </p:txBody>
      </p:sp>
    </p:spTree>
    <p:extLst>
      <p:ext uri="{BB962C8B-B14F-4D97-AF65-F5344CB8AC3E}">
        <p14:creationId xmlns:p14="http://schemas.microsoft.com/office/powerpoint/2010/main" xmlns="" val="26428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511" y="228600"/>
            <a:ext cx="85575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81000"/>
            <a:ext cx="7620000" cy="569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7353694" cy="547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2476</Words>
  <Application>Microsoft Office PowerPoint</Application>
  <PresentationFormat>On-screen Show (4:3)</PresentationFormat>
  <Paragraphs>567</Paragraphs>
  <Slides>69</Slides>
  <Notes>12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Partial Least Squares (PLS)</vt:lpstr>
      <vt:lpstr>Partial Least Squares</vt:lpstr>
      <vt:lpstr>PLS History</vt:lpstr>
      <vt:lpstr>Latent Variable Model</vt:lpstr>
      <vt:lpstr>Comparison with Regression</vt:lpstr>
      <vt:lpstr>PLS Regression</vt:lpstr>
      <vt:lpstr>PLS Regression</vt:lpstr>
      <vt:lpstr>Slide 55</vt:lpstr>
      <vt:lpstr>Slide 56</vt:lpstr>
      <vt:lpstr>PLS Regression</vt:lpstr>
      <vt:lpstr>PLS Benefits and Drawbacks</vt:lpstr>
      <vt:lpstr>PLS in Practice</vt:lpstr>
      <vt:lpstr>Partial Least Squares Disciminant Analysis (PLS-DA)</vt:lpstr>
      <vt:lpstr>Slide 61</vt:lpstr>
      <vt:lpstr>PLS-DA</vt:lpstr>
      <vt:lpstr>PLS-DA</vt:lpstr>
      <vt:lpstr>PLS-DA</vt:lpstr>
      <vt:lpstr>PLS-DA vs. PCA</vt:lpstr>
      <vt:lpstr>PLS-DA Validation</vt:lpstr>
      <vt:lpstr>Validating PLS-DA with Q2 &amp; R2</vt:lpstr>
      <vt:lpstr>PLS-DA R2</vt:lpstr>
      <vt:lpstr>PLS-DA Q2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Amin</dc:creator>
  <cp:lastModifiedBy>Amin</cp:lastModifiedBy>
  <cp:revision>13</cp:revision>
  <dcterms:created xsi:type="dcterms:W3CDTF">2016-10-11T00:14:05Z</dcterms:created>
  <dcterms:modified xsi:type="dcterms:W3CDTF">2016-10-12T10:34:08Z</dcterms:modified>
</cp:coreProperties>
</file>